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3" r:id="rId3"/>
    <p:sldId id="272" r:id="rId4"/>
    <p:sldId id="293" r:id="rId5"/>
    <p:sldId id="294" r:id="rId6"/>
    <p:sldId id="292" r:id="rId7"/>
    <p:sldId id="295" r:id="rId8"/>
    <p:sldId id="296" r:id="rId9"/>
    <p:sldId id="297" r:id="rId10"/>
    <p:sldId id="271" r:id="rId11"/>
    <p:sldId id="298" r:id="rId12"/>
    <p:sldId id="266" r:id="rId13"/>
    <p:sldId id="299" r:id="rId14"/>
    <p:sldId id="301" r:id="rId15"/>
    <p:sldId id="300" r:id="rId16"/>
    <p:sldId id="302" r:id="rId17"/>
    <p:sldId id="274" r:id="rId18"/>
    <p:sldId id="275" r:id="rId19"/>
    <p:sldId id="303" r:id="rId20"/>
    <p:sldId id="304" r:id="rId21"/>
    <p:sldId id="305" r:id="rId22"/>
    <p:sldId id="306" r:id="rId23"/>
    <p:sldId id="307" r:id="rId24"/>
    <p:sldId id="308" r:id="rId25"/>
    <p:sldId id="276" r:id="rId26"/>
    <p:sldId id="280" r:id="rId27"/>
    <p:sldId id="281" r:id="rId28"/>
    <p:sldId id="282" r:id="rId29"/>
    <p:sldId id="309" r:id="rId30"/>
    <p:sldId id="310" r:id="rId31"/>
    <p:sldId id="311" r:id="rId32"/>
    <p:sldId id="312" r:id="rId33"/>
    <p:sldId id="313" r:id="rId3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16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510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59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865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483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99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798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628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05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471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90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660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7EE86-A422-7B44-938D-9E06FCA32D8C}" type="datetimeFigureOut">
              <a:rPr lang="it-IT" smtClean="0"/>
              <a:t>05/10/16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338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trier.de/index.php?id=25157&amp;L=2" TargetMode="External"/><Relationship Id="rId4" Type="http://schemas.openxmlformats.org/officeDocument/2006/relationships/hyperlink" Target="http://www.eframeproject.eu" TargetMode="External"/><Relationship Id="rId5" Type="http://schemas.openxmlformats.org/officeDocument/2006/relationships/hyperlink" Target="https://inclusivegrowth.b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mple-project.e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1911" y="10474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Jean Monnet Chair </a:t>
            </a:r>
            <a:br>
              <a:rPr lang="it-IT" dirty="0" smtClean="0"/>
            </a:br>
            <a:r>
              <a:rPr lang="en-US" b="1" dirty="0" smtClean="0"/>
              <a:t>Small Area Methods for Monitoring of Poverty and Living conditions in EU</a:t>
            </a:r>
            <a:r>
              <a:rPr lang="en-US" dirty="0" smtClean="0"/>
              <a:t> (</a:t>
            </a:r>
            <a:r>
              <a:rPr lang="en-US" b="1" dirty="0" smtClean="0"/>
              <a:t>SAMPL-EU</a:t>
            </a:r>
            <a:r>
              <a:rPr lang="en-US" dirty="0" smtClean="0"/>
              <a:t>)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Lecture 2: measuring poverty,</a:t>
            </a:r>
          </a:p>
          <a:p>
            <a:r>
              <a:rPr lang="en-GB" dirty="0"/>
              <a:t>w</a:t>
            </a:r>
            <a:r>
              <a:rPr lang="en-GB" dirty="0" smtClean="0"/>
              <a:t>elfare indicators, issues on survey design</a:t>
            </a:r>
          </a:p>
          <a:p>
            <a:r>
              <a:rPr lang="en-GB" dirty="0" smtClean="0"/>
              <a:t>http://sampleu.ec.unipi.it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395" y="4762500"/>
            <a:ext cx="2245905" cy="114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4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Although some surveys use simple random sampling</a:t>
            </a:r>
            <a:r>
              <a:rPr lang="en-GB" dirty="0" smtClean="0"/>
              <a:t>, most </a:t>
            </a:r>
            <a:r>
              <a:rPr lang="en-GB" dirty="0"/>
              <a:t>use stratified random sampling.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requires the use of </a:t>
            </a:r>
            <a:r>
              <a:rPr lang="en-GB" dirty="0" smtClean="0">
                <a:solidFill>
                  <a:srgbClr val="FF0000"/>
                </a:solidFill>
              </a:rPr>
              <a:t>sampling weights </a:t>
            </a:r>
            <a:r>
              <a:rPr lang="en-GB" dirty="0"/>
              <a:t>in the subsequent analysis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Multistage </a:t>
            </a:r>
            <a:r>
              <a:rPr lang="en-GB" dirty="0"/>
              <a:t>cluster sampling is also </a:t>
            </a:r>
            <a:r>
              <a:rPr lang="en-GB" dirty="0" smtClean="0"/>
              <a:t>standard. </a:t>
            </a:r>
          </a:p>
          <a:p>
            <a:pPr marL="0" indent="0">
              <a:buNone/>
            </a:pPr>
            <a:r>
              <a:rPr lang="en-GB" dirty="0" smtClean="0"/>
              <a:t>It is cost</a:t>
            </a:r>
            <a:r>
              <a:rPr lang="en-GB" dirty="0"/>
              <a:t>-effective and unbiased, but it lowers the </a:t>
            </a:r>
            <a:r>
              <a:rPr lang="en-GB" dirty="0">
                <a:solidFill>
                  <a:srgbClr val="FF0000"/>
                </a:solidFill>
              </a:rPr>
              <a:t>precision</a:t>
            </a:r>
            <a:r>
              <a:rPr lang="en-GB" dirty="0"/>
              <a:t> of the results, which calls </a:t>
            </a:r>
            <a:r>
              <a:rPr lang="en-GB" dirty="0" smtClean="0"/>
              <a:t>for some </a:t>
            </a:r>
            <a:r>
              <a:rPr lang="en-GB" dirty="0"/>
              <a:t>adjustments when </a:t>
            </a:r>
            <a:r>
              <a:rPr lang="en-GB" dirty="0" err="1"/>
              <a:t>analyzing</a:t>
            </a:r>
            <a:r>
              <a:rPr lang="en-GB" dirty="0"/>
              <a:t> the </a:t>
            </a:r>
            <a:r>
              <a:rPr lang="en-GB" dirty="0" smtClean="0"/>
              <a:t>data.</a:t>
            </a:r>
          </a:p>
          <a:p>
            <a:pPr marL="0" indent="0" algn="r">
              <a:buNone/>
            </a:pP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smtClean="0"/>
              <a:t> 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dirty="0" err="1" smtClean="0"/>
              <a:t>Survey</a:t>
            </a:r>
            <a:r>
              <a:rPr lang="it-IT" dirty="0" smtClean="0"/>
              <a:t> design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053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dirty="0"/>
              <a:t>The sample </a:t>
            </a:r>
            <a:r>
              <a:rPr lang="en-GB" dirty="0" smtClean="0"/>
              <a:t>frame</a:t>
            </a:r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The </a:t>
            </a:r>
            <a:r>
              <a:rPr lang="en-GB" dirty="0"/>
              <a:t>unit of </a:t>
            </a:r>
            <a:r>
              <a:rPr lang="en-GB" dirty="0" smtClean="0"/>
              <a:t>observation</a:t>
            </a:r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The </a:t>
            </a:r>
            <a:r>
              <a:rPr lang="en-GB" dirty="0"/>
              <a:t>number of observations over </a:t>
            </a:r>
            <a:r>
              <a:rPr lang="en-GB" dirty="0" smtClean="0"/>
              <a:t>time</a:t>
            </a:r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The </a:t>
            </a:r>
            <a:r>
              <a:rPr lang="en-GB" dirty="0"/>
              <a:t>principal living standard indicator collected</a:t>
            </a:r>
            <a:r>
              <a:rPr lang="en-GB" dirty="0" smtClean="0"/>
              <a:t> 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Household</a:t>
            </a:r>
            <a:r>
              <a:rPr lang="it-IT" dirty="0" smtClean="0"/>
              <a:t> </a:t>
            </a:r>
            <a:r>
              <a:rPr lang="it-IT" dirty="0" err="1" smtClean="0"/>
              <a:t>Survey</a:t>
            </a:r>
            <a:r>
              <a:rPr lang="it-IT" dirty="0" smtClean="0"/>
              <a:t> design: </a:t>
            </a:r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354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sample frame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t-IT" dirty="0" smtClean="0">
                <a:solidFill>
                  <a:srgbClr val="3366FF"/>
                </a:solidFill>
              </a:rPr>
              <a:t>Frame</a:t>
            </a:r>
            <a:r>
              <a:rPr lang="it-IT" dirty="0" smtClean="0"/>
              <a:t>: the list of </a:t>
            </a:r>
            <a:r>
              <a:rPr lang="it-IT" dirty="0" err="1" smtClean="0"/>
              <a:t>households</a:t>
            </a:r>
            <a:r>
              <a:rPr lang="it-IT" dirty="0" smtClean="0"/>
              <a:t> (HH) or the list of </a:t>
            </a:r>
            <a:r>
              <a:rPr lang="it-IT" dirty="0" err="1" smtClean="0"/>
              <a:t>areas</a:t>
            </a:r>
            <a:r>
              <a:rPr lang="it-IT" dirty="0" smtClean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the </a:t>
            </a:r>
            <a:r>
              <a:rPr lang="it-IT" dirty="0" err="1" smtClean="0"/>
              <a:t>households</a:t>
            </a:r>
            <a:r>
              <a:rPr lang="it-IT" dirty="0" smtClean="0"/>
              <a:t> live.</a:t>
            </a:r>
          </a:p>
          <a:p>
            <a:pPr marL="0" indent="0">
              <a:buFont typeface="Arial"/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basis</a:t>
            </a:r>
            <a:r>
              <a:rPr lang="it-IT" dirty="0" smtClean="0"/>
              <a:t> from </a:t>
            </a:r>
            <a:r>
              <a:rPr lang="it-IT" dirty="0" err="1" smtClean="0"/>
              <a:t>which</a:t>
            </a:r>
            <a:r>
              <a:rPr lang="it-IT" dirty="0" smtClean="0"/>
              <a:t> the sample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selected</a:t>
            </a:r>
            <a:r>
              <a:rPr lang="it-IT" dirty="0" smtClean="0"/>
              <a:t>.</a:t>
            </a:r>
          </a:p>
          <a:p>
            <a:pPr marL="0" indent="0">
              <a:buFont typeface="Arial"/>
              <a:buNone/>
            </a:pPr>
            <a:endParaRPr lang="it-IT" dirty="0" smtClean="0"/>
          </a:p>
          <a:p>
            <a:r>
              <a:rPr lang="en-GB" dirty="0"/>
              <a:t>The appropriateness of a survey’s particular sample frame will depend on </a:t>
            </a:r>
            <a:r>
              <a:rPr lang="en-GB" dirty="0" smtClean="0"/>
              <a:t>the inferences </a:t>
            </a:r>
            <a:r>
              <a:rPr lang="en-GB" dirty="0"/>
              <a:t>one wants to draw from 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576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unit</a:t>
            </a:r>
            <a:r>
              <a:rPr lang="it-IT" dirty="0" smtClean="0"/>
              <a:t> of </a:t>
            </a:r>
            <a:r>
              <a:rPr lang="it-IT" dirty="0" err="1" smtClean="0"/>
              <a:t>observation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>
                <a:solidFill>
                  <a:srgbClr val="3366FF"/>
                </a:solidFill>
              </a:rPr>
              <a:t>Household</a:t>
            </a:r>
            <a:r>
              <a:rPr lang="it-IT" dirty="0" smtClean="0"/>
              <a:t>: a </a:t>
            </a:r>
            <a:r>
              <a:rPr lang="it-IT" dirty="0" err="1" smtClean="0"/>
              <a:t>group</a:t>
            </a:r>
            <a:r>
              <a:rPr lang="it-IT" dirty="0" smtClean="0"/>
              <a:t> of </a:t>
            </a:r>
            <a:r>
              <a:rPr lang="it-IT" dirty="0" err="1" smtClean="0"/>
              <a:t>persons</a:t>
            </a:r>
            <a:r>
              <a:rPr lang="it-IT" dirty="0" smtClean="0"/>
              <a:t> </a:t>
            </a:r>
            <a:r>
              <a:rPr lang="it-IT" dirty="0" err="1" smtClean="0"/>
              <a:t>eating</a:t>
            </a:r>
            <a:r>
              <a:rPr lang="it-IT" dirty="0" smtClean="0"/>
              <a:t> and living </a:t>
            </a:r>
            <a:r>
              <a:rPr lang="it-IT" dirty="0" err="1" smtClean="0"/>
              <a:t>together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>
                <a:solidFill>
                  <a:srgbClr val="3366FF"/>
                </a:solidFill>
              </a:rPr>
              <a:t>Individuals</a:t>
            </a:r>
            <a:r>
              <a:rPr lang="it-IT" dirty="0" smtClean="0">
                <a:solidFill>
                  <a:srgbClr val="3366FF"/>
                </a:solidFill>
              </a:rPr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the </a:t>
            </a:r>
            <a:r>
              <a:rPr lang="it-IT" dirty="0" err="1" smtClean="0"/>
              <a:t>household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332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number</a:t>
            </a:r>
            <a:r>
              <a:rPr lang="it-IT" dirty="0" smtClean="0"/>
              <a:t> of </a:t>
            </a:r>
            <a:r>
              <a:rPr lang="it-IT" dirty="0" err="1" smtClean="0"/>
              <a:t>observations</a:t>
            </a:r>
            <a:r>
              <a:rPr lang="it-IT" dirty="0" smtClean="0"/>
              <a:t> over time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i="1" dirty="0" smtClean="0"/>
              <a:t>Single cross </a:t>
            </a:r>
            <a:r>
              <a:rPr lang="it-IT" i="1" dirty="0" err="1" smtClean="0"/>
              <a:t>section</a:t>
            </a:r>
            <a:r>
              <a:rPr lang="it-IT" i="1" dirty="0" smtClean="0"/>
              <a:t> </a:t>
            </a:r>
            <a:r>
              <a:rPr lang="it-IT" i="1" dirty="0" err="1" smtClean="0"/>
              <a:t>surveys</a:t>
            </a:r>
            <a:r>
              <a:rPr lang="it-IT" i="1" dirty="0" smtClean="0"/>
              <a:t>: </a:t>
            </a:r>
          </a:p>
          <a:p>
            <a:pPr marL="0" indent="0">
              <a:buNone/>
            </a:pPr>
            <a:r>
              <a:rPr lang="it-IT" dirty="0" smtClean="0"/>
              <a:t>The sample of </a:t>
            </a:r>
            <a:r>
              <a:rPr lang="it-IT" dirty="0" err="1" smtClean="0"/>
              <a:t>household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coverd</a:t>
            </a:r>
            <a:r>
              <a:rPr lang="it-IT" dirty="0" smtClean="0"/>
              <a:t> just once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i="1" dirty="0" err="1" smtClean="0"/>
              <a:t>Longitudinal</a:t>
            </a:r>
            <a:r>
              <a:rPr lang="it-IT" i="1" dirty="0" smtClean="0"/>
              <a:t> </a:t>
            </a:r>
            <a:r>
              <a:rPr lang="it-IT" i="1" dirty="0" err="1" smtClean="0"/>
              <a:t>surveys</a:t>
            </a:r>
            <a:r>
              <a:rPr lang="it-IT" i="1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households</a:t>
            </a:r>
            <a:r>
              <a:rPr lang="it-IT" dirty="0" smtClean="0"/>
              <a:t> or </a:t>
            </a:r>
            <a:r>
              <a:rPr lang="it-IT" dirty="0" err="1" smtClean="0"/>
              <a:t>individuals</a:t>
            </a:r>
            <a:r>
              <a:rPr lang="it-IT" dirty="0" smtClean="0"/>
              <a:t> are </a:t>
            </a:r>
            <a:r>
              <a:rPr lang="it-IT" dirty="0" err="1" smtClean="0"/>
              <a:t>resurveyed</a:t>
            </a:r>
            <a:r>
              <a:rPr lang="it-IT" dirty="0" smtClean="0"/>
              <a:t> more </a:t>
            </a:r>
            <a:r>
              <a:rPr lang="it-IT" dirty="0" err="1" smtClean="0"/>
              <a:t>times</a:t>
            </a:r>
            <a:r>
              <a:rPr lang="it-IT" dirty="0" smtClean="0"/>
              <a:t> (panel data sets)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547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principal</a:t>
            </a:r>
            <a:r>
              <a:rPr lang="it-IT" dirty="0" smtClean="0"/>
              <a:t> living standard </a:t>
            </a:r>
            <a:r>
              <a:rPr lang="it-IT" dirty="0" err="1" smtClean="0"/>
              <a:t>indicators</a:t>
            </a:r>
            <a:r>
              <a:rPr lang="it-IT" dirty="0" smtClean="0"/>
              <a:t> </a:t>
            </a:r>
            <a:r>
              <a:rPr lang="it-IT" dirty="0" err="1" smtClean="0"/>
              <a:t>collected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en-GB" dirty="0"/>
              <a:t>Most measures of welfare </a:t>
            </a:r>
            <a:r>
              <a:rPr lang="en-GB" dirty="0" smtClean="0"/>
              <a:t>are based </a:t>
            </a:r>
            <a:r>
              <a:rPr lang="en-GB" dirty="0"/>
              <a:t>on household consumption expenditure or household income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Need for information on education, gender, usage of time, quality of the house, of its service to explore not economic aspects of poverty and vulnerability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Many surveys </a:t>
            </a:r>
            <a:r>
              <a:rPr lang="en-GB" dirty="0"/>
              <a:t>collect </a:t>
            </a:r>
            <a:r>
              <a:rPr lang="en-GB" dirty="0" smtClean="0"/>
              <a:t>both kind of data, but there are </a:t>
            </a:r>
            <a:r>
              <a:rPr lang="en-GB" dirty="0" err="1" smtClean="0"/>
              <a:t>tradeoffs</a:t>
            </a:r>
            <a:r>
              <a:rPr lang="en-GB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193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…</a:t>
            </a:r>
            <a:r>
              <a:rPr lang="it-IT" dirty="0" err="1" smtClean="0"/>
              <a:t>tradeoffs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M</a:t>
            </a:r>
            <a:r>
              <a:rPr lang="en-GB" dirty="0" smtClean="0"/>
              <a:t>ore detailed and complex questionnaire longer to administer.</a:t>
            </a:r>
          </a:p>
          <a:p>
            <a:r>
              <a:rPr lang="en-GB" dirty="0" smtClean="0"/>
              <a:t>Sample size can be smaller, given the budget constraints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Limits the precision of the general estimates</a:t>
            </a:r>
          </a:p>
          <a:p>
            <a:pPr marL="0" indent="0">
              <a:buNone/>
            </a:pPr>
            <a:r>
              <a:rPr lang="en-GB" dirty="0" smtClean="0"/>
              <a:t>Limits the amount of disaggregation that is possible</a:t>
            </a:r>
          </a:p>
          <a:p>
            <a:pPr marL="0" indent="0">
              <a:buNone/>
            </a:pPr>
            <a:r>
              <a:rPr lang="en-GB" dirty="0" smtClean="0"/>
              <a:t>Direct estimates </a:t>
            </a:r>
            <a:r>
              <a:rPr lang="en-GB" dirty="0" err="1" smtClean="0"/>
              <a:t>vs</a:t>
            </a:r>
            <a:r>
              <a:rPr lang="en-GB" dirty="0" smtClean="0"/>
              <a:t> Small area estimates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592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Survey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and </a:t>
            </a:r>
            <a:r>
              <a:rPr lang="it-IT" dirty="0" err="1" smtClean="0"/>
              <a:t>interpreting</a:t>
            </a:r>
            <a:r>
              <a:rPr lang="it-IT" dirty="0" smtClean="0"/>
              <a:t> </a:t>
            </a:r>
            <a:r>
              <a:rPr lang="it-IT" dirty="0" err="1" smtClean="0"/>
              <a:t>household</a:t>
            </a:r>
            <a:r>
              <a:rPr lang="it-IT" dirty="0" smtClean="0"/>
              <a:t> </a:t>
            </a:r>
            <a:r>
              <a:rPr lang="it-IT" dirty="0" err="1" smtClean="0"/>
              <a:t>survey</a:t>
            </a:r>
            <a:r>
              <a:rPr lang="it-IT" dirty="0" smtClean="0"/>
              <a:t> data </a:t>
            </a:r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 </a:t>
            </a:r>
            <a:r>
              <a:rPr lang="it-IT" dirty="0" err="1" smtClean="0"/>
              <a:t>arise</a:t>
            </a:r>
            <a:endParaRPr lang="en-GB" dirty="0" smtClean="0"/>
          </a:p>
          <a:p>
            <a:r>
              <a:rPr lang="en-GB" dirty="0" smtClean="0"/>
              <a:t>Survey design</a:t>
            </a:r>
          </a:p>
          <a:p>
            <a:r>
              <a:rPr lang="en-GB" dirty="0" smtClean="0"/>
              <a:t>Sampling</a:t>
            </a:r>
          </a:p>
          <a:p>
            <a:r>
              <a:rPr lang="en-GB" dirty="0" smtClean="0"/>
              <a:t>Goods coverage and Valuation</a:t>
            </a:r>
          </a:p>
          <a:p>
            <a:r>
              <a:rPr lang="en-GB" dirty="0" smtClean="0"/>
              <a:t>Variability and the Time period of Measurement</a:t>
            </a:r>
          </a:p>
          <a:p>
            <a:r>
              <a:rPr lang="en-GB" dirty="0" smtClean="0"/>
              <a:t>Comparisons across HH at similar consumption levels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56062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Survey</a:t>
            </a:r>
            <a:r>
              <a:rPr lang="it-IT" dirty="0" smtClean="0"/>
              <a:t> design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If the sample on which a survey is </a:t>
            </a:r>
            <a:r>
              <a:rPr lang="en-GB" dirty="0">
                <a:solidFill>
                  <a:srgbClr val="3366FF"/>
                </a:solidFill>
              </a:rPr>
              <a:t>based is not random</a:t>
            </a:r>
            <a:r>
              <a:rPr lang="en-GB" dirty="0"/>
              <a:t>, then </a:t>
            </a:r>
            <a:r>
              <a:rPr lang="en-GB" dirty="0" smtClean="0"/>
              <a:t>the resulting </a:t>
            </a:r>
            <a:r>
              <a:rPr lang="en-GB" dirty="0"/>
              <a:t>estimates of poverty are almost impossible to interpret. They are likely </a:t>
            </a:r>
            <a:r>
              <a:rPr lang="en-GB" dirty="0" smtClean="0"/>
              <a:t>to be </a:t>
            </a:r>
            <a:r>
              <a:rPr lang="en-GB" dirty="0"/>
              <a:t>biased, but we do not know by how much.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If the sample is simple random (</a:t>
            </a:r>
            <a:r>
              <a:rPr lang="en-GB" dirty="0" err="1" smtClean="0">
                <a:solidFill>
                  <a:schemeClr val="accent1"/>
                </a:solidFill>
              </a:rPr>
              <a:t>srs</a:t>
            </a:r>
            <a:r>
              <a:rPr lang="en-GB" dirty="0" smtClean="0">
                <a:solidFill>
                  <a:schemeClr val="accent1"/>
                </a:solidFill>
              </a:rPr>
              <a:t>), </a:t>
            </a:r>
            <a:r>
              <a:rPr lang="en-GB" u="sng" dirty="0" smtClean="0"/>
              <a:t>in theory </a:t>
            </a:r>
            <a:r>
              <a:rPr lang="en-GB" dirty="0" smtClean="0"/>
              <a:t>you </a:t>
            </a:r>
            <a:r>
              <a:rPr lang="en-GB" dirty="0"/>
              <a:t>create a list of everyone in the </a:t>
            </a:r>
            <a:r>
              <a:rPr lang="en-GB" dirty="0" smtClean="0"/>
              <a:t>country and </a:t>
            </a:r>
            <a:r>
              <a:rPr lang="en-GB" dirty="0"/>
              <a:t>then randomly choose subjects to be interviewed, with each person having </a:t>
            </a:r>
            <a:r>
              <a:rPr lang="en-GB" dirty="0" smtClean="0"/>
              <a:t>an equal </a:t>
            </a:r>
            <a:r>
              <a:rPr lang="en-GB" dirty="0"/>
              <a:t>chance of being selected.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61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Survey</a:t>
            </a:r>
            <a:r>
              <a:rPr lang="it-IT" dirty="0" smtClean="0"/>
              <a:t> design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If the sample is random, </a:t>
            </a:r>
            <a:r>
              <a:rPr lang="en-GB" u="sng" dirty="0" smtClean="0"/>
              <a:t>in practice</a:t>
            </a:r>
            <a:r>
              <a:rPr lang="en-GB" dirty="0" smtClean="0"/>
              <a:t> </a:t>
            </a:r>
          </a:p>
          <a:p>
            <a:pPr marL="514350" indent="-514350">
              <a:buAutoNum type="arabicParenR"/>
            </a:pPr>
            <a:r>
              <a:rPr lang="en-GB" dirty="0" smtClean="0"/>
              <a:t>some </a:t>
            </a:r>
            <a:r>
              <a:rPr lang="en-GB" dirty="0"/>
              <a:t>people or households may be hard to </a:t>
            </a:r>
            <a:r>
              <a:rPr lang="en-GB" dirty="0" smtClean="0"/>
              <a:t>find, </a:t>
            </a:r>
            <a:r>
              <a:rPr lang="en-GB" dirty="0" smtClean="0">
                <a:solidFill>
                  <a:srgbClr val="3366FF"/>
                </a:solidFill>
              </a:rPr>
              <a:t>nonresponse issues</a:t>
            </a:r>
            <a:r>
              <a:rPr lang="en-GB" dirty="0" smtClean="0"/>
              <a:t>,  homeless</a:t>
            </a:r>
          </a:p>
          <a:p>
            <a:pPr marL="514350" indent="-514350">
              <a:buAutoNum type="arabicParenR"/>
            </a:pPr>
            <a:r>
              <a:rPr lang="en-GB" dirty="0" smtClean="0"/>
              <a:t>some </a:t>
            </a:r>
            <a:r>
              <a:rPr lang="en-GB" dirty="0"/>
              <a:t>of the surveys that have been used to measure poverty were </a:t>
            </a:r>
            <a:r>
              <a:rPr lang="en-GB" dirty="0" smtClean="0"/>
              <a:t>not designed </a:t>
            </a:r>
            <a:r>
              <a:rPr lang="en-GB" dirty="0"/>
              <a:t>for this </a:t>
            </a:r>
            <a:r>
              <a:rPr lang="en-GB" dirty="0" smtClean="0"/>
              <a:t>purpose: limited sampling frame, </a:t>
            </a:r>
            <a:r>
              <a:rPr lang="en-GB" dirty="0" smtClean="0">
                <a:solidFill>
                  <a:srgbClr val="3366FF"/>
                </a:solidFill>
              </a:rPr>
              <a:t>coverage issues</a:t>
            </a:r>
            <a:r>
              <a:rPr lang="en-GB" dirty="0" smtClean="0"/>
              <a:t> .</a:t>
            </a:r>
          </a:p>
          <a:p>
            <a:pPr marL="514350" indent="-514350">
              <a:buAutoNum type="arabicParenR"/>
            </a:pPr>
            <a:r>
              <a:rPr lang="en-GB" dirty="0"/>
              <a:t>it is very often cost-effective deliberately to oversample </a:t>
            </a:r>
            <a:r>
              <a:rPr lang="en-GB" dirty="0" smtClean="0"/>
              <a:t>some interesting  </a:t>
            </a:r>
            <a:r>
              <a:rPr lang="en-GB" dirty="0"/>
              <a:t>small </a:t>
            </a:r>
            <a:r>
              <a:rPr lang="en-GB" dirty="0" smtClean="0"/>
              <a:t>groups, </a:t>
            </a:r>
            <a:r>
              <a:rPr lang="en-GB" dirty="0" smtClean="0">
                <a:solidFill>
                  <a:srgbClr val="3366FF"/>
                </a:solidFill>
              </a:rPr>
              <a:t>stratification issues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2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dirty="0" smtClean="0"/>
              <a:t>Definition of </a:t>
            </a:r>
            <a:r>
              <a:rPr lang="it-IT" dirty="0"/>
              <a:t>P</a:t>
            </a:r>
            <a:r>
              <a:rPr lang="it-IT" dirty="0" smtClean="0"/>
              <a:t>overty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3615" r="3615"/>
          <a:stretch>
            <a:fillRect/>
          </a:stretch>
        </p:blipFill>
        <p:spPr>
          <a:xfrm>
            <a:off x="2693656" y="1851444"/>
            <a:ext cx="3934420" cy="2163779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457200" y="4676238"/>
            <a:ext cx="8229600" cy="16164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...and Living </a:t>
            </a:r>
            <a:r>
              <a:rPr lang="it-IT" dirty="0"/>
              <a:t>C</a:t>
            </a:r>
            <a:r>
              <a:rPr lang="it-IT" dirty="0" smtClean="0"/>
              <a:t>onditions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665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Survey</a:t>
            </a:r>
            <a:r>
              <a:rPr lang="it-IT" dirty="0" smtClean="0"/>
              <a:t> design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Key questions to ask about any survey are the following: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Does the sample frame (the initial listing of the population from which the </a:t>
            </a:r>
            <a:r>
              <a:rPr lang="en-GB" dirty="0" smtClean="0"/>
              <a:t>sample was </a:t>
            </a:r>
            <a:r>
              <a:rPr lang="en-GB" dirty="0"/>
              <a:t>drawn) span the entire population</a:t>
            </a:r>
            <a:r>
              <a:rPr lang="en-GB" dirty="0" smtClean="0"/>
              <a:t>? </a:t>
            </a:r>
            <a:r>
              <a:rPr lang="en-GB" dirty="0" smtClean="0">
                <a:solidFill>
                  <a:srgbClr val="3366FF"/>
                </a:solidFill>
              </a:rPr>
              <a:t>Coverage</a:t>
            </a:r>
            <a:r>
              <a:rPr lang="en-GB" dirty="0" smtClean="0"/>
              <a:t> of the sampling frame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Is there likely to be a response bias? This may take one of two forms</a:t>
            </a:r>
            <a:r>
              <a:rPr lang="en-GB" dirty="0">
                <a:solidFill>
                  <a:srgbClr val="3366FF"/>
                </a:solidFill>
              </a:rPr>
              <a:t>: unit nonresponse</a:t>
            </a:r>
            <a:r>
              <a:rPr lang="en-GB" dirty="0" smtClean="0"/>
              <a:t>, which </a:t>
            </a:r>
            <a:r>
              <a:rPr lang="en-GB" dirty="0"/>
              <a:t>occurs when some households do not participate in the survey,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3366FF"/>
                </a:solidFill>
              </a:rPr>
              <a:t>item </a:t>
            </a:r>
            <a:r>
              <a:rPr lang="en-GB" dirty="0">
                <a:solidFill>
                  <a:srgbClr val="3366FF"/>
                </a:solidFill>
              </a:rPr>
              <a:t>nonresponse</a:t>
            </a:r>
            <a:r>
              <a:rPr lang="en-GB" dirty="0"/>
              <a:t>, which occurs when some households do not respond fully to </a:t>
            </a:r>
            <a:r>
              <a:rPr lang="en-GB" dirty="0" smtClean="0"/>
              <a:t>all the </a:t>
            </a:r>
            <a:r>
              <a:rPr lang="en-GB" dirty="0"/>
              <a:t>questions in the survey.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34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Sampling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actual measures of poverty and inequality are </a:t>
            </a:r>
            <a:r>
              <a:rPr lang="en-GB" dirty="0">
                <a:solidFill>
                  <a:srgbClr val="3366FF"/>
                </a:solidFill>
              </a:rPr>
              <a:t>sample statistics</a:t>
            </a:r>
            <a:r>
              <a:rPr lang="en-GB" dirty="0" smtClean="0"/>
              <a:t>, and </a:t>
            </a:r>
            <a:r>
              <a:rPr lang="en-GB" dirty="0"/>
              <a:t>so estimate the true population parameters with </a:t>
            </a:r>
            <a:r>
              <a:rPr lang="en-GB" dirty="0">
                <a:solidFill>
                  <a:srgbClr val="3366FF"/>
                </a:solidFill>
              </a:rPr>
              <a:t>some </a:t>
            </a:r>
            <a:r>
              <a:rPr lang="en-GB" dirty="0" smtClean="0">
                <a:solidFill>
                  <a:srgbClr val="3366FF"/>
                </a:solidFill>
              </a:rPr>
              <a:t>error:</a:t>
            </a:r>
          </a:p>
          <a:p>
            <a:pPr marL="0" indent="0">
              <a:buNone/>
            </a:pPr>
            <a:endParaRPr lang="en-GB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GB" dirty="0"/>
              <a:t>“the poverty rate is 15.2 </a:t>
            </a:r>
            <a:r>
              <a:rPr lang="en-GB" dirty="0" err="1"/>
              <a:t>percent</a:t>
            </a:r>
            <a:r>
              <a:rPr lang="en-GB" dirty="0"/>
              <a:t>,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GB" dirty="0"/>
              <a:t>“We are 99 </a:t>
            </a:r>
            <a:r>
              <a:rPr lang="en-GB" dirty="0" err="1"/>
              <a:t>percent</a:t>
            </a:r>
            <a:r>
              <a:rPr lang="en-GB" dirty="0"/>
              <a:t> confident that the true</a:t>
            </a:r>
          </a:p>
          <a:p>
            <a:pPr marL="0" indent="0">
              <a:buNone/>
            </a:pPr>
            <a:r>
              <a:rPr lang="en-GB" dirty="0"/>
              <a:t>poverty rate is between 13.5 </a:t>
            </a:r>
            <a:r>
              <a:rPr lang="en-GB" dirty="0" err="1"/>
              <a:t>percent</a:t>
            </a:r>
            <a:r>
              <a:rPr lang="en-GB" dirty="0"/>
              <a:t> and 16.9 </a:t>
            </a:r>
            <a:r>
              <a:rPr lang="en-GB" dirty="0" err="1"/>
              <a:t>percent</a:t>
            </a:r>
            <a:r>
              <a:rPr lang="en-GB" dirty="0"/>
              <a:t>; our best point estimate is </a:t>
            </a:r>
            <a:r>
              <a:rPr lang="en-GB" dirty="0" smtClean="0"/>
              <a:t>that it </a:t>
            </a:r>
            <a:r>
              <a:rPr lang="en-GB" dirty="0"/>
              <a:t>is 15.2 </a:t>
            </a:r>
            <a:r>
              <a:rPr lang="en-GB" dirty="0" err="1"/>
              <a:t>percent</a:t>
            </a:r>
            <a:r>
              <a:rPr lang="en-GB" dirty="0"/>
              <a:t>.”</a:t>
            </a:r>
            <a:endParaRPr lang="en-GB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295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Sampling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is essential to know </a:t>
            </a:r>
            <a:r>
              <a:rPr lang="en-GB" dirty="0">
                <a:solidFill>
                  <a:srgbClr val="3366FF"/>
                </a:solidFill>
              </a:rPr>
              <a:t>how the sampling was done</a:t>
            </a:r>
            <a:r>
              <a:rPr lang="en-GB" dirty="0" smtClean="0"/>
              <a:t>, because </a:t>
            </a:r>
            <a:r>
              <a:rPr lang="en-GB" dirty="0"/>
              <a:t>the survey data may need to be </a:t>
            </a:r>
            <a:r>
              <a:rPr lang="en-GB" dirty="0">
                <a:solidFill>
                  <a:srgbClr val="3366FF"/>
                </a:solidFill>
              </a:rPr>
              <a:t>weighted</a:t>
            </a:r>
            <a:r>
              <a:rPr lang="en-GB" dirty="0"/>
              <a:t> in order to get the right </a:t>
            </a:r>
            <a:r>
              <a:rPr lang="en-GB" dirty="0" smtClean="0"/>
              <a:t>estimates of </a:t>
            </a:r>
            <a:r>
              <a:rPr lang="en-GB" dirty="0"/>
              <a:t>such measures as mean income or poverty rates</a:t>
            </a:r>
            <a:r>
              <a:rPr lang="en-GB" dirty="0" smtClean="0"/>
              <a:t>.</a:t>
            </a:r>
            <a:endParaRPr lang="en-GB" dirty="0">
              <a:solidFill>
                <a:srgbClr val="3366FF"/>
              </a:solidFill>
            </a:endParaRPr>
          </a:p>
          <a:p>
            <a:pPr marL="0" indent="0" algn="r">
              <a:buNone/>
            </a:pPr>
            <a:r>
              <a:rPr lang="en-GB" dirty="0" smtClean="0">
                <a:solidFill>
                  <a:srgbClr val="3366FF"/>
                </a:solidFill>
              </a:rPr>
              <a:t>Stratified sampling</a:t>
            </a:r>
          </a:p>
          <a:p>
            <a:pPr marL="0" indent="0" algn="r">
              <a:buNone/>
            </a:pPr>
            <a:r>
              <a:rPr lang="en-GB" dirty="0" smtClean="0">
                <a:solidFill>
                  <a:srgbClr val="3366FF"/>
                </a:solidFill>
              </a:rPr>
              <a:t>Cluster sampling </a:t>
            </a:r>
          </a:p>
          <a:p>
            <a:pPr marL="0" indent="0" algn="r">
              <a:buNone/>
            </a:pPr>
            <a:r>
              <a:rPr lang="en-GB" dirty="0" smtClean="0">
                <a:solidFill>
                  <a:srgbClr val="3366FF"/>
                </a:solidFill>
              </a:rPr>
              <a:t>Multistage sampling</a:t>
            </a:r>
          </a:p>
          <a:p>
            <a:endParaRPr lang="en-GB" dirty="0" smtClean="0">
              <a:solidFill>
                <a:srgbClr val="3366FF"/>
              </a:solidFill>
            </a:endParaRPr>
          </a:p>
          <a:p>
            <a:endParaRPr lang="en-GB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9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10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5600"/>
            <a:ext cx="9144000" cy="359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47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Goods</a:t>
            </a:r>
            <a:r>
              <a:rPr lang="it-IT" dirty="0" smtClean="0"/>
              <a:t> </a:t>
            </a:r>
            <a:r>
              <a:rPr lang="it-IT" dirty="0" err="1" smtClean="0"/>
              <a:t>coverage</a:t>
            </a:r>
            <a:r>
              <a:rPr lang="it-IT" dirty="0" smtClean="0"/>
              <a:t> and </a:t>
            </a:r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It has been widely observed that the more </a:t>
            </a:r>
            <a:r>
              <a:rPr lang="en-GB" dirty="0" smtClean="0"/>
              <a:t>detailed the </a:t>
            </a:r>
            <a:r>
              <a:rPr lang="en-GB" dirty="0"/>
              <a:t>questions about income and expenditure, the higher are the reported levels </a:t>
            </a:r>
            <a:r>
              <a:rPr lang="en-GB" dirty="0" smtClean="0"/>
              <a:t>of income </a:t>
            </a:r>
            <a:r>
              <a:rPr lang="en-GB" dirty="0"/>
              <a:t>and expenditure</a:t>
            </a:r>
            <a:r>
              <a:rPr lang="en-GB" dirty="0" smtClean="0"/>
              <a:t>.</a:t>
            </a:r>
          </a:p>
          <a:p>
            <a:r>
              <a:rPr lang="en-GB" dirty="0"/>
              <a:t>Such in-kind income/expenditure will typically have to be valued at </a:t>
            </a:r>
            <a:r>
              <a:rPr lang="en-GB" dirty="0" smtClean="0"/>
              <a:t>local prices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also essential to collect enough information on housing (rent or </a:t>
            </a:r>
            <a:r>
              <a:rPr lang="en-GB" dirty="0" smtClean="0"/>
              <a:t>current capital </a:t>
            </a:r>
            <a:r>
              <a:rPr lang="en-GB" dirty="0"/>
              <a:t>value if the household owns its residence), and the main durable goods (</a:t>
            </a:r>
            <a:r>
              <a:rPr lang="en-GB" dirty="0" err="1"/>
              <a:t>age</a:t>
            </a:r>
            <a:r>
              <a:rPr lang="en-GB" dirty="0" err="1" smtClean="0"/>
              <a:t>,purchase</a:t>
            </a:r>
            <a:r>
              <a:rPr lang="en-GB" dirty="0" smtClean="0"/>
              <a:t> </a:t>
            </a:r>
            <a:r>
              <a:rPr lang="en-GB" dirty="0"/>
              <a:t>price, current value), in order to be able to quantify these important </a:t>
            </a:r>
            <a:r>
              <a:rPr lang="en-GB" dirty="0" smtClean="0"/>
              <a:t>components of </a:t>
            </a:r>
            <a:r>
              <a:rPr lang="en-GB" dirty="0"/>
              <a:t>expenditure and income.</a:t>
            </a:r>
            <a:endParaRPr lang="en-GB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400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Variability</a:t>
            </a:r>
            <a:r>
              <a:rPr lang="it-IT" dirty="0" smtClean="0"/>
              <a:t> and the time </a:t>
            </a:r>
            <a:r>
              <a:rPr lang="it-IT" dirty="0" err="1" smtClean="0"/>
              <a:t>period</a:t>
            </a:r>
            <a:r>
              <a:rPr lang="it-IT" dirty="0" smtClean="0"/>
              <a:t> of </a:t>
            </a:r>
            <a:r>
              <a:rPr lang="it-IT" dirty="0" err="1" smtClean="0"/>
              <a:t>measurement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Income and consumption </a:t>
            </a:r>
            <a:r>
              <a:rPr lang="en-GB" dirty="0" smtClean="0"/>
              <a:t>vary from </a:t>
            </a:r>
            <a:r>
              <a:rPr lang="en-GB" dirty="0"/>
              <a:t>month to month, year to year, and over a lifetime. But income typically </a:t>
            </a:r>
            <a:r>
              <a:rPr lang="en-GB" dirty="0" smtClean="0"/>
              <a:t>varies more </a:t>
            </a:r>
            <a:r>
              <a:rPr lang="en-GB" dirty="0"/>
              <a:t>significantly than consumption.</a:t>
            </a:r>
            <a:endParaRPr lang="en-GB" dirty="0" smtClean="0">
              <a:solidFill>
                <a:srgbClr val="4F81BD"/>
              </a:solidFill>
            </a:endParaRPr>
          </a:p>
          <a:p>
            <a:r>
              <a:rPr lang="en-GB" dirty="0"/>
              <a:t>In less-developed countries, </a:t>
            </a:r>
            <a:r>
              <a:rPr lang="en-GB" dirty="0" smtClean="0"/>
              <a:t>most analysts </a:t>
            </a:r>
            <a:r>
              <a:rPr lang="en-GB" dirty="0"/>
              <a:t>prefer to use current consumption than current income as an indicator </a:t>
            </a:r>
            <a:r>
              <a:rPr lang="en-GB" dirty="0" smtClean="0"/>
              <a:t>of living </a:t>
            </a:r>
            <a:r>
              <a:rPr lang="en-GB" dirty="0"/>
              <a:t>standards in poor </a:t>
            </a:r>
            <a:r>
              <a:rPr lang="en-GB" dirty="0" smtClean="0"/>
              <a:t>countries</a:t>
            </a:r>
          </a:p>
          <a:p>
            <a:pPr marL="0" indent="0">
              <a:buNone/>
            </a:pPr>
            <a:r>
              <a:rPr lang="en-GB" dirty="0">
                <a:solidFill>
                  <a:srgbClr val="3366FF"/>
                </a:solidFill>
              </a:rPr>
              <a:t>This does not mean that consumption is a perfect measure of well-</a:t>
            </a:r>
            <a:r>
              <a:rPr lang="en-GB" dirty="0" smtClean="0">
                <a:solidFill>
                  <a:srgbClr val="3366FF"/>
                </a:solidFill>
              </a:rPr>
              <a:t>being!!!!</a:t>
            </a:r>
            <a:endParaRPr lang="en-GB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84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Comparisons</a:t>
            </a:r>
            <a:r>
              <a:rPr lang="it-IT" dirty="0" smtClean="0"/>
              <a:t> </a:t>
            </a:r>
            <a:r>
              <a:rPr lang="it-IT" dirty="0" err="1" smtClean="0"/>
              <a:t>across</a:t>
            </a:r>
            <a:r>
              <a:rPr lang="it-IT" dirty="0" smtClean="0"/>
              <a:t> </a:t>
            </a:r>
            <a:r>
              <a:rPr lang="it-IT" dirty="0" err="1" smtClean="0"/>
              <a:t>Households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similar</a:t>
            </a:r>
            <a:r>
              <a:rPr lang="it-IT" dirty="0" smtClean="0"/>
              <a:t> </a:t>
            </a:r>
            <a:r>
              <a:rPr lang="it-IT" dirty="0" err="1" smtClean="0"/>
              <a:t>consumption</a:t>
            </a:r>
            <a:r>
              <a:rPr lang="it-IT" dirty="0" smtClean="0"/>
              <a:t> level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Households vary </a:t>
            </a:r>
            <a:r>
              <a:rPr lang="en-GB" dirty="0"/>
              <a:t>not only in their income or expenditure levels, but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size,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prices </a:t>
            </a:r>
            <a:r>
              <a:rPr lang="en-GB" dirty="0" smtClean="0"/>
              <a:t>they face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publicly provided goods (such as roads and schools) to which they </a:t>
            </a:r>
            <a:r>
              <a:rPr lang="en-GB" dirty="0" smtClean="0"/>
              <a:t>have access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amount of leisure time they enjoy, </a:t>
            </a:r>
            <a:endParaRPr lang="en-GB" dirty="0" smtClean="0"/>
          </a:p>
          <a:p>
            <a:r>
              <a:rPr lang="en-GB" dirty="0" smtClean="0"/>
              <a:t>and </a:t>
            </a:r>
            <a:r>
              <a:rPr lang="en-GB" dirty="0"/>
              <a:t>in the agreeableness of </a:t>
            </a:r>
            <a:r>
              <a:rPr lang="en-GB" dirty="0" smtClean="0"/>
              <a:t>the environment </a:t>
            </a:r>
            <a:r>
              <a:rPr lang="en-GB" dirty="0"/>
              <a:t>in which they live (some areas are too hot or too cold or too dry or </a:t>
            </a:r>
            <a:r>
              <a:rPr lang="en-GB" dirty="0" smtClean="0"/>
              <a:t>too flood</a:t>
            </a:r>
            <a:r>
              <a:rPr lang="en-GB" dirty="0"/>
              <a:t>-prone).</a:t>
            </a:r>
          </a:p>
        </p:txBody>
      </p:sp>
    </p:spTree>
    <p:extLst>
      <p:ext uri="{BB962C8B-B14F-4D97-AF65-F5344CB8AC3E}">
        <p14:creationId xmlns:p14="http://schemas.microsoft.com/office/powerpoint/2010/main" val="2761853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….</a:t>
            </a:r>
            <a:r>
              <a:rPr lang="it-IT" dirty="0" err="1"/>
              <a:t>c</a:t>
            </a:r>
            <a:r>
              <a:rPr lang="it-IT" dirty="0" err="1" smtClean="0"/>
              <a:t>orrections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Easy to </a:t>
            </a:r>
            <a:r>
              <a:rPr lang="en-GB" dirty="0"/>
              <a:t>correct for differences in </a:t>
            </a:r>
            <a:r>
              <a:rPr lang="en-GB" dirty="0" smtClean="0"/>
              <a:t>the cost </a:t>
            </a:r>
            <a:r>
              <a:rPr lang="en-GB" dirty="0"/>
              <a:t>of living faced by </a:t>
            </a:r>
            <a:r>
              <a:rPr lang="en-GB" dirty="0" smtClean="0"/>
              <a:t>households, need for Purchasing Power Parities (</a:t>
            </a:r>
            <a:r>
              <a:rPr lang="en-GB" smtClean="0"/>
              <a:t>Lecture by Luigi </a:t>
            </a:r>
            <a:r>
              <a:rPr lang="en-GB" dirty="0" err="1" smtClean="0"/>
              <a:t>Biggeri</a:t>
            </a:r>
            <a:r>
              <a:rPr lang="en-GB" dirty="0" smtClean="0"/>
              <a:t>) </a:t>
            </a:r>
          </a:p>
          <a:p>
            <a:r>
              <a:rPr lang="en-GB" dirty="0" smtClean="0"/>
              <a:t>Easy to express income </a:t>
            </a:r>
            <a:r>
              <a:rPr lang="en-GB" dirty="0"/>
              <a:t>or expenditure </a:t>
            </a:r>
            <a:r>
              <a:rPr lang="en-GB" dirty="0" smtClean="0"/>
              <a:t>in per capita </a:t>
            </a:r>
            <a:r>
              <a:rPr lang="en-GB" dirty="0"/>
              <a:t>(or per adult equivalent) </a:t>
            </a:r>
            <a:r>
              <a:rPr lang="en-GB" dirty="0" smtClean="0"/>
              <a:t>terms</a:t>
            </a:r>
            <a:endParaRPr lang="en-GB" dirty="0"/>
          </a:p>
          <a:p>
            <a:r>
              <a:rPr lang="en-GB" dirty="0" smtClean="0"/>
              <a:t>Difficult to assess the value </a:t>
            </a:r>
            <a:r>
              <a:rPr lang="en-GB" dirty="0"/>
              <a:t>of publicly provided goods and services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2922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References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Haughton J and Khandker S R (2009) Handbook on poverty and Inequalities, The World Bank, Washington DC</a:t>
            </a:r>
          </a:p>
          <a:p>
            <a:r>
              <a:rPr lang="en-GB" sz="2000" dirty="0" smtClean="0"/>
              <a:t>R.M. Groves (2004) Survey Errors and Survey Costs, Wiley, New York</a:t>
            </a:r>
          </a:p>
          <a:p>
            <a:r>
              <a:rPr lang="en-GB" sz="2000" dirty="0" smtClean="0"/>
              <a:t>R.M. Groves, Fowler F.J, </a:t>
            </a:r>
            <a:r>
              <a:rPr lang="en-GB" sz="2000" dirty="0" err="1" smtClean="0"/>
              <a:t>Couper</a:t>
            </a:r>
            <a:r>
              <a:rPr lang="en-GB" sz="2000" dirty="0" smtClean="0"/>
              <a:t> M. et others (2004) Survey methodology, Wiley New York</a:t>
            </a:r>
          </a:p>
          <a:p>
            <a:r>
              <a:rPr lang="en-GB" sz="2000" dirty="0" smtClean="0"/>
              <a:t>Valliant R., </a:t>
            </a:r>
            <a:r>
              <a:rPr lang="en-GB" sz="2000" dirty="0" err="1" smtClean="0"/>
              <a:t>Dever</a:t>
            </a:r>
            <a:r>
              <a:rPr lang="en-GB" sz="2000" dirty="0" smtClean="0"/>
              <a:t> J.A, </a:t>
            </a:r>
            <a:r>
              <a:rPr lang="en-GB" sz="2000" dirty="0" err="1" smtClean="0"/>
              <a:t>Kreuter</a:t>
            </a:r>
            <a:r>
              <a:rPr lang="en-GB" sz="2000" dirty="0" smtClean="0"/>
              <a:t> F. (2014) Practical Tools for designing and weighting survey samples, Springer New </a:t>
            </a:r>
            <a:r>
              <a:rPr lang="en-GB" sz="2000" smtClean="0"/>
              <a:t>York, Heidelberg</a:t>
            </a:r>
            <a:endParaRPr lang="en-GB" sz="2000" dirty="0" smtClean="0"/>
          </a:p>
          <a:p>
            <a:endParaRPr lang="en-GB" sz="2000" dirty="0" smtClean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650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Poverty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</a:t>
            </a:r>
            <a:r>
              <a:rPr lang="en-GB" i="1" dirty="0">
                <a:solidFill>
                  <a:srgbClr val="3366FF"/>
                </a:solidFill>
              </a:rPr>
              <a:t>first step </a:t>
            </a:r>
            <a:r>
              <a:rPr lang="en-GB" dirty="0"/>
              <a:t>in measuring poverty is defining an indicator of welfare such as </a:t>
            </a:r>
            <a:r>
              <a:rPr lang="en-GB" dirty="0" smtClean="0"/>
              <a:t>income or </a:t>
            </a:r>
            <a:r>
              <a:rPr lang="en-GB" dirty="0"/>
              <a:t>consumption per </a:t>
            </a:r>
            <a:r>
              <a:rPr lang="en-GB" dirty="0" smtClean="0"/>
              <a:t>capita.</a:t>
            </a:r>
          </a:p>
          <a:p>
            <a:r>
              <a:rPr lang="en-GB" dirty="0" smtClean="0"/>
              <a:t>Information </a:t>
            </a:r>
            <a:r>
              <a:rPr lang="en-GB" dirty="0"/>
              <a:t>on welfare is derived from </a:t>
            </a:r>
            <a:r>
              <a:rPr lang="en-GB" i="1" dirty="0">
                <a:solidFill>
                  <a:srgbClr val="FF0000"/>
                </a:solidFill>
              </a:rPr>
              <a:t>survey data.</a:t>
            </a:r>
          </a:p>
          <a:p>
            <a:r>
              <a:rPr lang="en-GB" dirty="0"/>
              <a:t>Good survey design is important.</a:t>
            </a:r>
            <a:endParaRPr lang="en-GB" baseline="30000" dirty="0" smtClean="0"/>
          </a:p>
          <a:p>
            <a:pPr marL="0" indent="0">
              <a:buNone/>
            </a:pPr>
            <a:endParaRPr lang="en-GB" baseline="30000" dirty="0" smtClean="0"/>
          </a:p>
          <a:p>
            <a:pPr marL="0" indent="0">
              <a:buNone/>
            </a:pPr>
            <a:r>
              <a:rPr lang="en-GB" baseline="30000" dirty="0" smtClean="0"/>
              <a:t>[1]</a:t>
            </a:r>
            <a:r>
              <a:rPr lang="en-GB" sz="2200" dirty="0" smtClean="0"/>
              <a:t> EU projects: SAMPLE, AMELI, </a:t>
            </a:r>
            <a:r>
              <a:rPr lang="en-GB" sz="2200" dirty="0" err="1" smtClean="0"/>
              <a:t>Eframe</a:t>
            </a:r>
            <a:r>
              <a:rPr lang="en-GB" sz="2200" dirty="0" smtClean="0"/>
              <a:t>, INGRID; World Bank, United Nations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baseline="30000" dirty="0" smtClean="0"/>
              <a:t>[2] </a:t>
            </a:r>
            <a:r>
              <a:rPr lang="en-GB" sz="2200" dirty="0" smtClean="0"/>
              <a:t>Betti G, Lemmi A (2014) Introduction. In: Betti G, Lemmi A (eds) Poverty and Social Exclusion: New Methods of Analysis, London: Routledge., pp 1–6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075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6500"/>
            <a:ext cx="9144000" cy="443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64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0"/>
            <a:ext cx="75148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194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0"/>
            <a:ext cx="89926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010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533400"/>
            <a:ext cx="89662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9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…be aware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Indicator </a:t>
            </a:r>
            <a:r>
              <a:rPr lang="en-GB" dirty="0">
                <a:solidFill>
                  <a:srgbClr val="FF0000"/>
                </a:solidFill>
              </a:rPr>
              <a:t>of welfare </a:t>
            </a:r>
            <a:r>
              <a:rPr lang="en-GB" dirty="0"/>
              <a:t>such as </a:t>
            </a:r>
            <a:r>
              <a:rPr lang="en-GB" dirty="0" smtClean="0"/>
              <a:t>income or </a:t>
            </a:r>
            <a:r>
              <a:rPr lang="en-GB" dirty="0"/>
              <a:t>consumption per </a:t>
            </a:r>
            <a:r>
              <a:rPr lang="en-GB" dirty="0" smtClean="0"/>
              <a:t>capita comes from </a:t>
            </a:r>
            <a:r>
              <a:rPr lang="en-GB" dirty="0" smtClean="0">
                <a:solidFill>
                  <a:srgbClr val="FF0000"/>
                </a:solidFill>
              </a:rPr>
              <a:t>National Accounts</a:t>
            </a:r>
            <a:r>
              <a:rPr lang="en-GB" dirty="0" smtClean="0"/>
              <a:t> and should be in coherence with them and with the principles adopted by the European Statistical System.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aseline="30000" dirty="0" smtClean="0"/>
              <a:t>[1] </a:t>
            </a:r>
            <a:r>
              <a:rPr lang="en-GB" sz="2200" dirty="0"/>
              <a:t>reference: Lectures by Luigi </a:t>
            </a:r>
            <a:r>
              <a:rPr lang="en-GB" sz="2200" dirty="0" err="1"/>
              <a:t>Biggeri</a:t>
            </a:r>
            <a:r>
              <a:rPr lang="en-GB" sz="2200" dirty="0"/>
              <a:t> </a:t>
            </a:r>
            <a:endParaRPr lang="en-GB" sz="2200" dirty="0" smtClean="0"/>
          </a:p>
          <a:p>
            <a:pPr marL="0" indent="0">
              <a:buNone/>
            </a:pPr>
            <a:r>
              <a:rPr lang="en-GB" baseline="30000" dirty="0"/>
              <a:t>[2] </a:t>
            </a:r>
            <a:r>
              <a:rPr lang="en-GB" sz="2200" dirty="0"/>
              <a:t>principal financial instruments to support Member States in their fight against poverty and social exclusion at the EU level:  ESF European Social Fund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baseline="300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114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Some </a:t>
            </a:r>
            <a:r>
              <a:rPr lang="it-IT" dirty="0" err="1" smtClean="0"/>
              <a:t>surveys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Household Budget Survey (HBS) - Eurostat</a:t>
            </a:r>
          </a:p>
          <a:p>
            <a:r>
              <a:rPr lang="en-GB" dirty="0" smtClean="0"/>
              <a:t>Survey on Income and Living Conditions (EU-</a:t>
            </a:r>
            <a:r>
              <a:rPr lang="en-GB" dirty="0" err="1" smtClean="0"/>
              <a:t>Silc</a:t>
            </a:r>
            <a:r>
              <a:rPr lang="en-GB" dirty="0" smtClean="0"/>
              <a:t>) – Eurostat</a:t>
            </a:r>
          </a:p>
          <a:p>
            <a:r>
              <a:rPr lang="en-GB" dirty="0" smtClean="0"/>
              <a:t>Labour Force Survey (LBS) – Eurostat</a:t>
            </a:r>
          </a:p>
          <a:p>
            <a:endParaRPr lang="en-GB" dirty="0" smtClean="0"/>
          </a:p>
          <a:p>
            <a:r>
              <a:rPr lang="en-GB" dirty="0" smtClean="0"/>
              <a:t>Living </a:t>
            </a:r>
            <a:r>
              <a:rPr lang="en-GB" dirty="0"/>
              <a:t>Standards Measurement Surveys (LSMS) – World </a:t>
            </a:r>
            <a:r>
              <a:rPr lang="en-GB" dirty="0" smtClean="0"/>
              <a:t>Bank</a:t>
            </a:r>
          </a:p>
          <a:p>
            <a:endParaRPr lang="en-GB" dirty="0" smtClean="0"/>
          </a:p>
          <a:p>
            <a:r>
              <a:rPr lang="en-GB" dirty="0" err="1" smtClean="0"/>
              <a:t>Eurobarometer</a:t>
            </a:r>
            <a:r>
              <a:rPr lang="en-GB" dirty="0" smtClean="0"/>
              <a:t> Survey 2007 (n. 279) on European’s attitudes towards </a:t>
            </a:r>
            <a:r>
              <a:rPr lang="en-GB" dirty="0"/>
              <a:t>poverty and social exclusion</a:t>
            </a:r>
          </a:p>
          <a:p>
            <a:endParaRPr lang="en-GB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72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…some EU projects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://www.sample-project.eu</a:t>
            </a:r>
            <a:r>
              <a:rPr lang="en-GB" dirty="0"/>
              <a:t>; (SAMPLE)</a:t>
            </a:r>
          </a:p>
          <a:p>
            <a:pPr marL="0" indent="0">
              <a:buNone/>
            </a:pPr>
            <a:endParaRPr lang="en-GB" dirty="0">
              <a:hlinkClick r:id="rId3"/>
            </a:endParaRP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://www.uni-trier.de/index.php?id=25157&amp;L=2</a:t>
            </a:r>
            <a:r>
              <a:rPr lang="en-GB" dirty="0"/>
              <a:t> (AMELI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www.eframeproject.eu</a:t>
            </a:r>
            <a:r>
              <a:rPr lang="en-GB" dirty="0" smtClean="0"/>
              <a:t> (</a:t>
            </a:r>
            <a:r>
              <a:rPr lang="en-GB" dirty="0" err="1" smtClean="0"/>
              <a:t>Eframe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https://inclusivegrowth.be</a:t>
            </a:r>
            <a:r>
              <a:rPr lang="en-GB" dirty="0" smtClean="0">
                <a:hlinkClick r:id="rId5"/>
              </a:rPr>
              <a:t>/</a:t>
            </a:r>
            <a:r>
              <a:rPr lang="en-GB" dirty="0" smtClean="0"/>
              <a:t> (INGRID)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88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Measuring</a:t>
            </a:r>
            <a:r>
              <a:rPr lang="it-IT" dirty="0" smtClean="0"/>
              <a:t> </a:t>
            </a:r>
            <a:r>
              <a:rPr lang="it-IT" dirty="0" err="1" smtClean="0"/>
              <a:t>poverty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FF"/>
                </a:solidFill>
              </a:rPr>
              <a:t>Three</a:t>
            </a:r>
            <a:r>
              <a:rPr lang="en-GB" dirty="0" smtClean="0"/>
              <a:t> </a:t>
            </a:r>
            <a:r>
              <a:rPr lang="en-GB" dirty="0"/>
              <a:t>steps need to be taken in measuring </a:t>
            </a:r>
            <a:r>
              <a:rPr lang="en-GB" dirty="0" smtClean="0"/>
              <a:t>poverty 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sz="2800" dirty="0"/>
              <a:t>Defining an indicator of </a:t>
            </a:r>
            <a:r>
              <a:rPr lang="en-GB" sz="2800" dirty="0" smtClean="0"/>
              <a:t>welfare.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• Establishing a minimum acceptable standard of that indicator to separate </a:t>
            </a:r>
            <a:r>
              <a:rPr lang="en-GB" sz="2800" dirty="0" smtClean="0"/>
              <a:t>the poor </a:t>
            </a:r>
            <a:r>
              <a:rPr lang="en-GB" sz="2800" dirty="0"/>
              <a:t>from the </a:t>
            </a:r>
            <a:r>
              <a:rPr lang="en-GB" sz="2800" dirty="0" smtClean="0"/>
              <a:t>non poor </a:t>
            </a:r>
            <a:r>
              <a:rPr lang="en-GB" sz="2800" dirty="0"/>
              <a:t>(the poverty line</a:t>
            </a:r>
            <a:r>
              <a:rPr lang="en-GB" sz="2800" dirty="0" smtClean="0"/>
              <a:t>).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• Generating a summary statistic to aggregate the information from the </a:t>
            </a:r>
            <a:r>
              <a:rPr lang="en-GB" sz="2800" dirty="0" smtClean="0"/>
              <a:t>distribution of </a:t>
            </a:r>
            <a:r>
              <a:rPr lang="en-GB" sz="2800" dirty="0"/>
              <a:t>this welfare indicator relative to the poverty line.</a:t>
            </a:r>
          </a:p>
        </p:txBody>
      </p:sp>
    </p:spTree>
    <p:extLst>
      <p:ext uri="{BB962C8B-B14F-4D97-AF65-F5344CB8AC3E}">
        <p14:creationId xmlns:p14="http://schemas.microsoft.com/office/powerpoint/2010/main" val="45845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Measuring</a:t>
            </a:r>
            <a:r>
              <a:rPr lang="it-IT" dirty="0" smtClean="0"/>
              <a:t> </a:t>
            </a:r>
            <a:r>
              <a:rPr lang="it-IT" dirty="0" err="1" smtClean="0"/>
              <a:t>poverty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FF"/>
                </a:solidFill>
              </a:rPr>
              <a:t>Three</a:t>
            </a:r>
            <a:r>
              <a:rPr lang="en-GB" dirty="0" smtClean="0"/>
              <a:t> </a:t>
            </a:r>
            <a:r>
              <a:rPr lang="en-GB" dirty="0"/>
              <a:t>steps need to be taken in measuring </a:t>
            </a:r>
            <a:r>
              <a:rPr lang="en-GB" dirty="0" smtClean="0"/>
              <a:t>poverty 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sz="2800" dirty="0"/>
              <a:t>Defining an indicator of </a:t>
            </a:r>
            <a:r>
              <a:rPr lang="en-GB" sz="2800" dirty="0" smtClean="0"/>
              <a:t>welfare.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• Establishing a minimum acceptable standard of that indicator to separate </a:t>
            </a:r>
            <a:r>
              <a:rPr lang="en-GB" sz="2800" dirty="0" smtClean="0"/>
              <a:t>the poor </a:t>
            </a:r>
            <a:r>
              <a:rPr lang="en-GB" sz="2800" dirty="0"/>
              <a:t>from the </a:t>
            </a:r>
            <a:r>
              <a:rPr lang="en-GB" sz="2800" dirty="0" smtClean="0"/>
              <a:t>non poor </a:t>
            </a:r>
            <a:r>
              <a:rPr lang="en-GB" sz="2800" dirty="0"/>
              <a:t>(the poverty line</a:t>
            </a:r>
            <a:r>
              <a:rPr lang="en-GB" sz="2800" dirty="0" smtClean="0"/>
              <a:t>).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• Generating a summary statistic to aggregate the information from the </a:t>
            </a:r>
            <a:r>
              <a:rPr lang="en-GB" sz="2800" dirty="0" smtClean="0"/>
              <a:t>distribution of </a:t>
            </a:r>
            <a:r>
              <a:rPr lang="en-GB" sz="2800" dirty="0"/>
              <a:t>this welfare indicator relative to the poverty line.</a:t>
            </a:r>
          </a:p>
        </p:txBody>
      </p:sp>
    </p:spTree>
    <p:extLst>
      <p:ext uri="{BB962C8B-B14F-4D97-AF65-F5344CB8AC3E}">
        <p14:creationId xmlns:p14="http://schemas.microsoft.com/office/powerpoint/2010/main" val="365844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Measuring</a:t>
            </a:r>
            <a:r>
              <a:rPr lang="it-IT" dirty="0" smtClean="0"/>
              <a:t> </a:t>
            </a:r>
            <a:r>
              <a:rPr lang="it-IT" dirty="0" err="1" smtClean="0"/>
              <a:t>poverty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 smtClean="0"/>
              <a:t>This Lecture assumes an </a:t>
            </a:r>
            <a:r>
              <a:rPr lang="en-GB" sz="2800" dirty="0"/>
              <a:t>indicator of </a:t>
            </a:r>
            <a:r>
              <a:rPr lang="en-GB" sz="2800" dirty="0" smtClean="0"/>
              <a:t>welfare based on income </a:t>
            </a:r>
            <a:r>
              <a:rPr lang="en-GB" sz="2800" dirty="0"/>
              <a:t>or consumption per </a:t>
            </a:r>
            <a:r>
              <a:rPr lang="en-GB" sz="2800" dirty="0" smtClean="0"/>
              <a:t>capita.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All </a:t>
            </a:r>
            <a:r>
              <a:rPr lang="en-GB" sz="2800" dirty="0"/>
              <a:t>measures of poverty rely on household survey data, so it is important to </a:t>
            </a:r>
            <a:r>
              <a:rPr lang="en-GB" sz="2800" dirty="0" smtClean="0"/>
              <a:t>recognize the </a:t>
            </a:r>
            <a:r>
              <a:rPr lang="en-GB" sz="2800" dirty="0"/>
              <a:t>strengths and limitations of such data and to set up and interpret </a:t>
            </a:r>
            <a:r>
              <a:rPr lang="en-GB" sz="2800" dirty="0" smtClean="0"/>
              <a:t>them with </a:t>
            </a:r>
            <a:r>
              <a:rPr lang="en-GB" sz="2800" dirty="0"/>
              <a:t>care.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1214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1577</Words>
  <Application>Microsoft Macintosh PowerPoint</Application>
  <PresentationFormat>Presentazione su schermo (4:3)</PresentationFormat>
  <Paragraphs>159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Tema di Office</vt:lpstr>
      <vt:lpstr>Jean Monnet Chair  Small Area Methods for Monitoring of Poverty and Living conditions in EU (SAMPL-EU)  </vt:lpstr>
      <vt:lpstr>Definition of Poverty</vt:lpstr>
      <vt:lpstr>Measuring Poverty</vt:lpstr>
      <vt:lpstr>…be aware</vt:lpstr>
      <vt:lpstr>Some surveys</vt:lpstr>
      <vt:lpstr>…some EU projects</vt:lpstr>
      <vt:lpstr>Measuring poverty</vt:lpstr>
      <vt:lpstr>Measuring poverty</vt:lpstr>
      <vt:lpstr>Measuring poverty</vt:lpstr>
      <vt:lpstr>Survey design </vt:lpstr>
      <vt:lpstr>Household Survey design: key issues </vt:lpstr>
      <vt:lpstr>The sample frame</vt:lpstr>
      <vt:lpstr>The unit of observation</vt:lpstr>
      <vt:lpstr>The number of observations over time</vt:lpstr>
      <vt:lpstr>The principal living standard indicators collected</vt:lpstr>
      <vt:lpstr>…tradeoffs</vt:lpstr>
      <vt:lpstr>Survey Problems</vt:lpstr>
      <vt:lpstr>Survey design</vt:lpstr>
      <vt:lpstr>Survey design</vt:lpstr>
      <vt:lpstr>Survey design</vt:lpstr>
      <vt:lpstr>Sampling</vt:lpstr>
      <vt:lpstr>Sampling</vt:lpstr>
      <vt:lpstr>Presentazione di PowerPoint</vt:lpstr>
      <vt:lpstr>Presentazione di PowerPoint</vt:lpstr>
      <vt:lpstr>Goods coverage and evaluation</vt:lpstr>
      <vt:lpstr>Variability and the time period of measurement</vt:lpstr>
      <vt:lpstr>Comparisons across Households at similar consumption level</vt:lpstr>
      <vt:lpstr>….corrections</vt:lpstr>
      <vt:lpstr>References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Monnet Chair  Small Area Methods for Monitoring of Poverty and Living conditions in EU (SAMPL-EU)  </dc:title>
  <dc:creator>dip stamat</dc:creator>
  <cp:lastModifiedBy>dip stamat</cp:lastModifiedBy>
  <cp:revision>47</cp:revision>
  <cp:lastPrinted>2015-10-08T08:10:53Z</cp:lastPrinted>
  <dcterms:created xsi:type="dcterms:W3CDTF">2015-10-06T17:00:21Z</dcterms:created>
  <dcterms:modified xsi:type="dcterms:W3CDTF">2016-10-05T11:25:31Z</dcterms:modified>
</cp:coreProperties>
</file>