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5"/>
  </p:notesMasterIdLst>
  <p:handoutMasterIdLst>
    <p:handoutMasterId r:id="rId86"/>
  </p:handoutMasterIdLst>
  <p:sldIdLst>
    <p:sldId id="474" r:id="rId2"/>
    <p:sldId id="864" r:id="rId3"/>
    <p:sldId id="929" r:id="rId4"/>
    <p:sldId id="955" r:id="rId5"/>
    <p:sldId id="930" r:id="rId6"/>
    <p:sldId id="846" r:id="rId7"/>
    <p:sldId id="945" r:id="rId8"/>
    <p:sldId id="847" r:id="rId9"/>
    <p:sldId id="956" r:id="rId10"/>
    <p:sldId id="957" r:id="rId11"/>
    <p:sldId id="958" r:id="rId12"/>
    <p:sldId id="959" r:id="rId13"/>
    <p:sldId id="960" r:id="rId14"/>
    <p:sldId id="961" r:id="rId15"/>
    <p:sldId id="948" r:id="rId16"/>
    <p:sldId id="949" r:id="rId17"/>
    <p:sldId id="950" r:id="rId18"/>
    <p:sldId id="951" r:id="rId19"/>
    <p:sldId id="952" r:id="rId20"/>
    <p:sldId id="953" r:id="rId21"/>
    <p:sldId id="954" r:id="rId22"/>
    <p:sldId id="862" r:id="rId23"/>
    <p:sldId id="946" r:id="rId24"/>
    <p:sldId id="962" r:id="rId25"/>
    <p:sldId id="963" r:id="rId26"/>
    <p:sldId id="964" r:id="rId27"/>
    <p:sldId id="965" r:id="rId28"/>
    <p:sldId id="966" r:id="rId29"/>
    <p:sldId id="967" r:id="rId30"/>
    <p:sldId id="1011" r:id="rId31"/>
    <p:sldId id="969" r:id="rId32"/>
    <p:sldId id="876" r:id="rId33"/>
    <p:sldId id="970" r:id="rId34"/>
    <p:sldId id="944" r:id="rId35"/>
    <p:sldId id="971" r:id="rId36"/>
    <p:sldId id="1012" r:id="rId37"/>
    <p:sldId id="972" r:id="rId38"/>
    <p:sldId id="973" r:id="rId39"/>
    <p:sldId id="974" r:id="rId40"/>
    <p:sldId id="975" r:id="rId41"/>
    <p:sldId id="976" r:id="rId42"/>
    <p:sldId id="977" r:id="rId43"/>
    <p:sldId id="978" r:id="rId44"/>
    <p:sldId id="979" r:id="rId45"/>
    <p:sldId id="980" r:id="rId46"/>
    <p:sldId id="981" r:id="rId47"/>
    <p:sldId id="982" r:id="rId48"/>
    <p:sldId id="983" r:id="rId49"/>
    <p:sldId id="984" r:id="rId50"/>
    <p:sldId id="985" r:id="rId51"/>
    <p:sldId id="986" r:id="rId52"/>
    <p:sldId id="987" r:id="rId53"/>
    <p:sldId id="988" r:id="rId54"/>
    <p:sldId id="989" r:id="rId55"/>
    <p:sldId id="990" r:id="rId56"/>
    <p:sldId id="991" r:id="rId57"/>
    <p:sldId id="992" r:id="rId58"/>
    <p:sldId id="993" r:id="rId59"/>
    <p:sldId id="994" r:id="rId60"/>
    <p:sldId id="995" r:id="rId61"/>
    <p:sldId id="996" r:id="rId62"/>
    <p:sldId id="997" r:id="rId63"/>
    <p:sldId id="998" r:id="rId64"/>
    <p:sldId id="999" r:id="rId65"/>
    <p:sldId id="1000" r:id="rId66"/>
    <p:sldId id="1001" r:id="rId67"/>
    <p:sldId id="1002" r:id="rId68"/>
    <p:sldId id="1003" r:id="rId69"/>
    <p:sldId id="1004" r:id="rId70"/>
    <p:sldId id="1005" r:id="rId71"/>
    <p:sldId id="1006" r:id="rId72"/>
    <p:sldId id="1007" r:id="rId73"/>
    <p:sldId id="1008" r:id="rId74"/>
    <p:sldId id="1009" r:id="rId75"/>
    <p:sldId id="1010" r:id="rId76"/>
    <p:sldId id="931" r:id="rId77"/>
    <p:sldId id="883" r:id="rId78"/>
    <p:sldId id="885" r:id="rId79"/>
    <p:sldId id="886" r:id="rId80"/>
    <p:sldId id="887" r:id="rId81"/>
    <p:sldId id="888" r:id="rId82"/>
    <p:sldId id="932" r:id="rId83"/>
    <p:sldId id="901" r:id="rId84"/>
  </p:sldIdLst>
  <p:sldSz cx="9144000" cy="6858000" type="screen4x3"/>
  <p:notesSz cx="6858000" cy="964088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303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66"/>
    <a:srgbClr val="080808"/>
    <a:srgbClr val="008000"/>
    <a:srgbClr val="00FF00"/>
    <a:srgbClr val="3399FF"/>
    <a:srgbClr val="CC0000"/>
    <a:srgbClr val="FFFF00"/>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888" autoAdjust="0"/>
    <p:restoredTop sz="98000" autoAdjust="0"/>
  </p:normalViewPr>
  <p:slideViewPr>
    <p:cSldViewPr showGuides="1">
      <p:cViewPr varScale="1">
        <p:scale>
          <a:sx n="67" d="100"/>
          <a:sy n="67" d="100"/>
        </p:scale>
        <p:origin x="45" y="228"/>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75" d="100"/>
          <a:sy n="75" d="100"/>
        </p:scale>
        <p:origin x="-2088" y="-72"/>
      </p:cViewPr>
      <p:guideLst>
        <p:guide orient="horz" pos="303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11111111111111111111111111111111111111111111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027792160559039"/>
          <c:y val="2.4043961545605796E-2"/>
          <c:w val="0.52125604365243816"/>
          <c:h val="0.9569315398075241"/>
        </c:manualLayout>
      </c:layout>
      <c:barChart>
        <c:barDir val="bar"/>
        <c:grouping val="clustered"/>
        <c:varyColors val="0"/>
        <c:ser>
          <c:idx val="0"/>
          <c:order val="0"/>
          <c:tx>
            <c:strRef>
              <c:f>'Graph 1'!$F$2</c:f>
              <c:strCache>
                <c:ptCount val="1"/>
                <c:pt idx="0">
                  <c:v>Based on PPPs</c:v>
                </c:pt>
              </c:strCache>
            </c:strRef>
          </c:tx>
          <c:spPr>
            <a:solidFill>
              <a:srgbClr val="A5C249"/>
            </a:solidFill>
          </c:spPr>
          <c:invertIfNegative val="0"/>
          <c:dLbls>
            <c:numFmt formatCode="#,##0.0" sourceLinked="0"/>
            <c:spPr>
              <a:noFill/>
              <a:ln>
                <a:noFill/>
              </a:ln>
              <a:effectLst/>
            </c:spPr>
            <c:txPr>
              <a:bodyPr/>
              <a:lstStyle/>
              <a:p>
                <a:pPr>
                  <a:defRPr sz="1400" b="1">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'Graph 1'!$E$3:$E$9</c:f>
              <c:strCache>
                <c:ptCount val="7"/>
                <c:pt idx="0">
                  <c:v>Eurostat-OECD</c:v>
                </c:pt>
                <c:pt idx="1">
                  <c:v>Asia and the Pacific</c:v>
                </c:pt>
                <c:pt idx="2">
                  <c:v>Latin America</c:v>
                </c:pt>
                <c:pt idx="3">
                  <c:v>CIS</c:v>
                </c:pt>
                <c:pt idx="4">
                  <c:v>Western Asia</c:v>
                </c:pt>
                <c:pt idx="5">
                  <c:v>Africa</c:v>
                </c:pt>
                <c:pt idx="6">
                  <c:v>Other</c:v>
                </c:pt>
              </c:strCache>
            </c:strRef>
          </c:cat>
          <c:val>
            <c:numRef>
              <c:f>'Graph 1'!$F$3:$F$9</c:f>
              <c:numCache>
                <c:formatCode>General</c:formatCode>
                <c:ptCount val="7"/>
                <c:pt idx="0">
                  <c:v>53.7</c:v>
                </c:pt>
                <c:pt idx="1">
                  <c:v>30</c:v>
                </c:pt>
                <c:pt idx="2">
                  <c:v>5.5</c:v>
                </c:pt>
                <c:pt idx="3">
                  <c:v>4.8</c:v>
                </c:pt>
                <c:pt idx="4">
                  <c:v>4.5</c:v>
                </c:pt>
                <c:pt idx="5">
                  <c:v>4.5</c:v>
                </c:pt>
                <c:pt idx="6">
                  <c:v>1.6</c:v>
                </c:pt>
              </c:numCache>
            </c:numRef>
          </c:val>
        </c:ser>
        <c:ser>
          <c:idx val="1"/>
          <c:order val="1"/>
          <c:tx>
            <c:strRef>
              <c:f>'Graph 1'!$G$2</c:f>
              <c:strCache>
                <c:ptCount val="1"/>
                <c:pt idx="0">
                  <c:v>Based on XRs</c:v>
                </c:pt>
              </c:strCache>
            </c:strRef>
          </c:tx>
          <c:spPr>
            <a:solidFill>
              <a:srgbClr val="A5C249">
                <a:lumMod val="40000"/>
                <a:lumOff val="60000"/>
              </a:srgbClr>
            </a:solidFill>
          </c:spPr>
          <c:invertIfNegative val="0"/>
          <c:dLbls>
            <c:numFmt formatCode="#,##0.0" sourceLinked="0"/>
            <c:spPr>
              <a:noFill/>
              <a:ln>
                <a:noFill/>
              </a:ln>
              <a:effectLst/>
            </c:spPr>
            <c:txPr>
              <a:bodyPr/>
              <a:lstStyle/>
              <a:p>
                <a:pPr>
                  <a:defRPr sz="1400" b="1">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'Graph 1'!$E$3:$E$9</c:f>
              <c:strCache>
                <c:ptCount val="7"/>
                <c:pt idx="0">
                  <c:v>Eurostat-OECD</c:v>
                </c:pt>
                <c:pt idx="1">
                  <c:v>Asia and the Pacific</c:v>
                </c:pt>
                <c:pt idx="2">
                  <c:v>Latin America</c:v>
                </c:pt>
                <c:pt idx="3">
                  <c:v>CIS</c:v>
                </c:pt>
                <c:pt idx="4">
                  <c:v>Western Asia</c:v>
                </c:pt>
                <c:pt idx="5">
                  <c:v>Africa</c:v>
                </c:pt>
                <c:pt idx="6">
                  <c:v>Other</c:v>
                </c:pt>
              </c:strCache>
            </c:strRef>
          </c:cat>
          <c:val>
            <c:numRef>
              <c:f>'Graph 1'!$G$3:$G$9</c:f>
              <c:numCache>
                <c:formatCode>General</c:formatCode>
                <c:ptCount val="7"/>
                <c:pt idx="0">
                  <c:v>70.099999999999994</c:v>
                </c:pt>
                <c:pt idx="1">
                  <c:v>17.899999999999999</c:v>
                </c:pt>
                <c:pt idx="2">
                  <c:v>5.3</c:v>
                </c:pt>
                <c:pt idx="3">
                  <c:v>3.4</c:v>
                </c:pt>
                <c:pt idx="4">
                  <c:v>2.8</c:v>
                </c:pt>
                <c:pt idx="5">
                  <c:v>2.7</c:v>
                </c:pt>
                <c:pt idx="6">
                  <c:v>0.9</c:v>
                </c:pt>
              </c:numCache>
            </c:numRef>
          </c:val>
        </c:ser>
        <c:dLbls>
          <c:showLegendKey val="0"/>
          <c:showVal val="0"/>
          <c:showCatName val="0"/>
          <c:showSerName val="0"/>
          <c:showPercent val="0"/>
          <c:showBubbleSize val="0"/>
        </c:dLbls>
        <c:gapWidth val="25"/>
        <c:overlap val="-25"/>
        <c:axId val="291493552"/>
        <c:axId val="291496296"/>
      </c:barChart>
      <c:catAx>
        <c:axId val="291493552"/>
        <c:scaling>
          <c:orientation val="maxMin"/>
        </c:scaling>
        <c:delete val="0"/>
        <c:axPos val="l"/>
        <c:numFmt formatCode="General" sourceLinked="0"/>
        <c:majorTickMark val="none"/>
        <c:minorTickMark val="none"/>
        <c:tickLblPos val="nextTo"/>
        <c:txPr>
          <a:bodyPr/>
          <a:lstStyle/>
          <a:p>
            <a:pPr>
              <a:defRPr sz="2000">
                <a:latin typeface="Calibri" pitchFamily="34" charset="0"/>
              </a:defRPr>
            </a:pPr>
            <a:endParaRPr lang="en-US"/>
          </a:p>
        </c:txPr>
        <c:crossAx val="291496296"/>
        <c:crosses val="autoZero"/>
        <c:auto val="1"/>
        <c:lblAlgn val="ctr"/>
        <c:lblOffset val="100"/>
        <c:noMultiLvlLbl val="0"/>
      </c:catAx>
      <c:valAx>
        <c:axId val="291496296"/>
        <c:scaling>
          <c:orientation val="minMax"/>
        </c:scaling>
        <c:delete val="1"/>
        <c:axPos val="t"/>
        <c:numFmt formatCode="General" sourceLinked="1"/>
        <c:majorTickMark val="none"/>
        <c:minorTickMark val="none"/>
        <c:tickLblPos val="nextTo"/>
        <c:crossAx val="291493552"/>
        <c:crosses val="autoZero"/>
        <c:crossBetween val="between"/>
      </c:valAx>
    </c:plotArea>
    <c:legend>
      <c:legendPos val="b"/>
      <c:layout>
        <c:manualLayout>
          <c:xMode val="edge"/>
          <c:yMode val="edge"/>
          <c:x val="0.83611602340691016"/>
          <c:y val="1.3888888888888888E-2"/>
          <c:w val="0.16247160191041693"/>
          <c:h val="0.16749475065616798"/>
        </c:manualLayout>
      </c:layout>
      <c:overlay val="0"/>
      <c:txPr>
        <a:bodyPr/>
        <a:lstStyle/>
        <a:p>
          <a:pPr>
            <a:defRPr sz="1600" b="0">
              <a:latin typeface="Calibri"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12088930060201"/>
          <c:y val="3.19209819750884E-2"/>
          <c:w val="0.74773197467963604"/>
          <c:h val="0.82514632769879903"/>
        </c:manualLayout>
      </c:layout>
      <c:scatterChart>
        <c:scatterStyle val="lineMarker"/>
        <c:varyColors val="0"/>
        <c:ser>
          <c:idx val="0"/>
          <c:order val="0"/>
          <c:tx>
            <c:strRef>
              <c:f>Sheet1!$D$1</c:f>
              <c:strCache>
                <c:ptCount val="1"/>
                <c:pt idx="0">
                  <c:v>2011 GDP per capita (PPP based)</c:v>
                </c:pt>
              </c:strCache>
            </c:strRef>
          </c:tx>
          <c:marker>
            <c:symbol val="none"/>
          </c:marker>
          <c:xVal>
            <c:numRef>
              <c:f>Sheet1!$C$2:$C$179</c:f>
              <c:numCache>
                <c:formatCode>General</c:formatCode>
                <c:ptCount val="178"/>
                <c:pt idx="0">
                  <c:v>0</c:v>
                </c:pt>
                <c:pt idx="1">
                  <c:v>6.1306075971137802E-4</c:v>
                </c:pt>
                <c:pt idx="2">
                  <c:v>7.2501541821293105E-4</c:v>
                </c:pt>
                <c:pt idx="3">
                  <c:v>1.07864874312533E-2</c:v>
                </c:pt>
                <c:pt idx="4">
                  <c:v>1.20598336296424E-2</c:v>
                </c:pt>
                <c:pt idx="5">
                  <c:v>1.44459539805622E-2</c:v>
                </c:pt>
                <c:pt idx="6">
                  <c:v>1.5112214300091799E-2</c:v>
                </c:pt>
                <c:pt idx="7">
                  <c:v>1.8665589405613001E-2</c:v>
                </c:pt>
                <c:pt idx="8">
                  <c:v>2.0949531379330599E-2</c:v>
                </c:pt>
                <c:pt idx="9">
                  <c:v>3.3531908781324102E-2</c:v>
                </c:pt>
                <c:pt idx="10">
                  <c:v>3.5049767590157703E-2</c:v>
                </c:pt>
                <c:pt idx="11">
                  <c:v>3.59637093437861E-2</c:v>
                </c:pt>
                <c:pt idx="12">
                  <c:v>3.7588652118305602E-2</c:v>
                </c:pt>
                <c:pt idx="13">
                  <c:v>4.01082448361667E-2</c:v>
                </c:pt>
                <c:pt idx="14">
                  <c:v>4.03379713353001E-2</c:v>
                </c:pt>
                <c:pt idx="15">
                  <c:v>4.1228551255795103E-2</c:v>
                </c:pt>
                <c:pt idx="16">
                  <c:v>4.3122476968202698E-2</c:v>
                </c:pt>
                <c:pt idx="17">
                  <c:v>4.6287608363864398E-2</c:v>
                </c:pt>
                <c:pt idx="18">
                  <c:v>4.6551345814611601E-2</c:v>
                </c:pt>
                <c:pt idx="19">
                  <c:v>4.8903393738144799E-2</c:v>
                </c:pt>
                <c:pt idx="20">
                  <c:v>5.57664786352641E-2</c:v>
                </c:pt>
                <c:pt idx="21">
                  <c:v>5.7252725384055403E-2</c:v>
                </c:pt>
                <c:pt idx="22">
                  <c:v>6.2377073326718498E-2</c:v>
                </c:pt>
                <c:pt idx="23">
                  <c:v>6.3728340809672296E-2</c:v>
                </c:pt>
                <c:pt idx="24">
                  <c:v>6.5439787124236107E-2</c:v>
                </c:pt>
                <c:pt idx="25">
                  <c:v>6.5765555708692594E-2</c:v>
                </c:pt>
                <c:pt idx="26">
                  <c:v>7.19442759681585E-2</c:v>
                </c:pt>
                <c:pt idx="27">
                  <c:v>7.5878428446980103E-2</c:v>
                </c:pt>
                <c:pt idx="28">
                  <c:v>7.7023080609092104E-2</c:v>
                </c:pt>
                <c:pt idx="29">
                  <c:v>7.8918963151776905E-2</c:v>
                </c:pt>
                <c:pt idx="30">
                  <c:v>7.9053432346890495E-2</c:v>
                </c:pt>
                <c:pt idx="31">
                  <c:v>8.2045980013740305E-2</c:v>
                </c:pt>
                <c:pt idx="32">
                  <c:v>8.4158443634620494E-2</c:v>
                </c:pt>
                <c:pt idx="33">
                  <c:v>8.7132796254609401E-2</c:v>
                </c:pt>
                <c:pt idx="34">
                  <c:v>0.109362079340576</c:v>
                </c:pt>
                <c:pt idx="35">
                  <c:v>0.109387104137912</c:v>
                </c:pt>
                <c:pt idx="36">
                  <c:v>0.110168113739241</c:v>
                </c:pt>
                <c:pt idx="37">
                  <c:v>0.13429375172159599</c:v>
                </c:pt>
                <c:pt idx="38">
                  <c:v>0.136294678095563</c:v>
                </c:pt>
                <c:pt idx="39">
                  <c:v>0.145260637432441</c:v>
                </c:pt>
                <c:pt idx="40">
                  <c:v>0.14578652851607701</c:v>
                </c:pt>
                <c:pt idx="41">
                  <c:v>0.149493757583119</c:v>
                </c:pt>
                <c:pt idx="42">
                  <c:v>0.15576708074145801</c:v>
                </c:pt>
                <c:pt idx="43">
                  <c:v>0.15930609546281899</c:v>
                </c:pt>
                <c:pt idx="44">
                  <c:v>0.159925138676485</c:v>
                </c:pt>
                <c:pt idx="45">
                  <c:v>0.160873261405301</c:v>
                </c:pt>
                <c:pt idx="46">
                  <c:v>0.16174844921779699</c:v>
                </c:pt>
                <c:pt idx="47">
                  <c:v>0.16227707998261401</c:v>
                </c:pt>
                <c:pt idx="48">
                  <c:v>0.163430729138934</c:v>
                </c:pt>
                <c:pt idx="49">
                  <c:v>0.189730183563487</c:v>
                </c:pt>
                <c:pt idx="50">
                  <c:v>0.20277374478888699</c:v>
                </c:pt>
                <c:pt idx="51">
                  <c:v>0.38333388088349102</c:v>
                </c:pt>
                <c:pt idx="52">
                  <c:v>0.38484069662402498</c:v>
                </c:pt>
                <c:pt idx="53">
                  <c:v>0.39882643495035602</c:v>
                </c:pt>
                <c:pt idx="54">
                  <c:v>0.39944115525894902</c:v>
                </c:pt>
                <c:pt idx="55">
                  <c:v>0.39951548822938099</c:v>
                </c:pt>
                <c:pt idx="56">
                  <c:v>0.39969417335440399</c:v>
                </c:pt>
                <c:pt idx="57">
                  <c:v>0.40035781471691301</c:v>
                </c:pt>
                <c:pt idx="58">
                  <c:v>0.40080560781026098</c:v>
                </c:pt>
                <c:pt idx="59">
                  <c:v>0.40559789288088099</c:v>
                </c:pt>
                <c:pt idx="60">
                  <c:v>0.407778889515159</c:v>
                </c:pt>
                <c:pt idx="61">
                  <c:v>0.40875399520801903</c:v>
                </c:pt>
                <c:pt idx="62">
                  <c:v>0.40885916703958203</c:v>
                </c:pt>
                <c:pt idx="63">
                  <c:v>0.41177235126557199</c:v>
                </c:pt>
                <c:pt idx="64">
                  <c:v>0.41270074710194099</c:v>
                </c:pt>
                <c:pt idx="65">
                  <c:v>0.41282760250773598</c:v>
                </c:pt>
                <c:pt idx="66">
                  <c:v>0.41592648633352902</c:v>
                </c:pt>
                <c:pt idx="67">
                  <c:v>0.41597345144811998</c:v>
                </c:pt>
                <c:pt idx="68">
                  <c:v>0.42276044893940701</c:v>
                </c:pt>
                <c:pt idx="69">
                  <c:v>0.423169495813215</c:v>
                </c:pt>
                <c:pt idx="70">
                  <c:v>0.42351459229156502</c:v>
                </c:pt>
                <c:pt idx="71">
                  <c:v>0.459306856396274</c:v>
                </c:pt>
                <c:pt idx="72">
                  <c:v>0.45970469403900499</c:v>
                </c:pt>
                <c:pt idx="73">
                  <c:v>0.460274865052691</c:v>
                </c:pt>
                <c:pt idx="74">
                  <c:v>0.46029110371475002</c:v>
                </c:pt>
                <c:pt idx="75">
                  <c:v>0.46031772406082999</c:v>
                </c:pt>
                <c:pt idx="76">
                  <c:v>0.46258468921773699</c:v>
                </c:pt>
                <c:pt idx="77">
                  <c:v>0.46300518068276703</c:v>
                </c:pt>
                <c:pt idx="78">
                  <c:v>0.46301578317469599</c:v>
                </c:pt>
                <c:pt idx="79">
                  <c:v>0.66228952912360395</c:v>
                </c:pt>
                <c:pt idx="80">
                  <c:v>0.66386266400724903</c:v>
                </c:pt>
                <c:pt idx="81">
                  <c:v>0.67568524466185897</c:v>
                </c:pt>
                <c:pt idx="82">
                  <c:v>0.67717549104819397</c:v>
                </c:pt>
                <c:pt idx="83">
                  <c:v>0.68160021633366297</c:v>
                </c:pt>
                <c:pt idx="84">
                  <c:v>0.68655076187198305</c:v>
                </c:pt>
                <c:pt idx="85">
                  <c:v>0.68747868966092496</c:v>
                </c:pt>
                <c:pt idx="86">
                  <c:v>0.687494292330874</c:v>
                </c:pt>
                <c:pt idx="87">
                  <c:v>0.69448717337341304</c:v>
                </c:pt>
                <c:pt idx="88">
                  <c:v>0.69453545338648204</c:v>
                </c:pt>
                <c:pt idx="89">
                  <c:v>0.69561335830245197</c:v>
                </c:pt>
                <c:pt idx="90">
                  <c:v>0.69591902950641005</c:v>
                </c:pt>
                <c:pt idx="91">
                  <c:v>0.703411942903027</c:v>
                </c:pt>
                <c:pt idx="92">
                  <c:v>0.70409384123364804</c:v>
                </c:pt>
                <c:pt idx="93">
                  <c:v>0.70943661942793401</c:v>
                </c:pt>
                <c:pt idx="94">
                  <c:v>0.71947424700817797</c:v>
                </c:pt>
                <c:pt idx="95">
                  <c:v>0.71977579577153905</c:v>
                </c:pt>
                <c:pt idx="96">
                  <c:v>0.71986795003394999</c:v>
                </c:pt>
                <c:pt idx="97">
                  <c:v>0.71994812246034501</c:v>
                </c:pt>
                <c:pt idx="98">
                  <c:v>0.74851490436278201</c:v>
                </c:pt>
                <c:pt idx="99">
                  <c:v>0.74855675006011502</c:v>
                </c:pt>
                <c:pt idx="100">
                  <c:v>0.74910970845136704</c:v>
                </c:pt>
                <c:pt idx="101">
                  <c:v>0.74930372732695205</c:v>
                </c:pt>
                <c:pt idx="102">
                  <c:v>0.75039489259683301</c:v>
                </c:pt>
                <c:pt idx="103">
                  <c:v>0.75039565584676304</c:v>
                </c:pt>
                <c:pt idx="104">
                  <c:v>0.75173997062769704</c:v>
                </c:pt>
                <c:pt idx="105">
                  <c:v>0.75491093256978903</c:v>
                </c:pt>
                <c:pt idx="106">
                  <c:v>0.77208893671787304</c:v>
                </c:pt>
                <c:pt idx="107">
                  <c:v>0.77231676266527305</c:v>
                </c:pt>
                <c:pt idx="108">
                  <c:v>0.77372345486373895</c:v>
                </c:pt>
                <c:pt idx="109">
                  <c:v>0.77810278667611399</c:v>
                </c:pt>
                <c:pt idx="110">
                  <c:v>0.77860527820960002</c:v>
                </c:pt>
                <c:pt idx="111">
                  <c:v>0.78976441826315602</c:v>
                </c:pt>
                <c:pt idx="112">
                  <c:v>0.80074541682165401</c:v>
                </c:pt>
                <c:pt idx="113">
                  <c:v>0.801050894985744</c:v>
                </c:pt>
                <c:pt idx="114">
                  <c:v>0.80361509476198201</c:v>
                </c:pt>
                <c:pt idx="115">
                  <c:v>0.804250047430491</c:v>
                </c:pt>
                <c:pt idx="116">
                  <c:v>0.80426275346299303</c:v>
                </c:pt>
                <c:pt idx="117">
                  <c:v>0.804270619243586</c:v>
                </c:pt>
                <c:pt idx="118">
                  <c:v>0.80672914528460604</c:v>
                </c:pt>
                <c:pt idx="119">
                  <c:v>0.80673385634830397</c:v>
                </c:pt>
                <c:pt idx="120">
                  <c:v>0.81103478457343103</c:v>
                </c:pt>
                <c:pt idx="121">
                  <c:v>0.81675555071494699</c:v>
                </c:pt>
                <c:pt idx="122">
                  <c:v>0.81823627043537805</c:v>
                </c:pt>
                <c:pt idx="123">
                  <c:v>0.83946484970274005</c:v>
                </c:pt>
                <c:pt idx="124">
                  <c:v>0.839914498948651</c:v>
                </c:pt>
                <c:pt idx="125">
                  <c:v>0.83992739980292597</c:v>
                </c:pt>
                <c:pt idx="126">
                  <c:v>0.83998179710087295</c:v>
                </c:pt>
                <c:pt idx="127">
                  <c:v>0.84018080635399195</c:v>
                </c:pt>
                <c:pt idx="128">
                  <c:v>0.84098238212570897</c:v>
                </c:pt>
                <c:pt idx="129">
                  <c:v>0.84255962177937804</c:v>
                </c:pt>
                <c:pt idx="130">
                  <c:v>0.84423758369568702</c:v>
                </c:pt>
                <c:pt idx="131">
                  <c:v>0.84579626182373202</c:v>
                </c:pt>
                <c:pt idx="132">
                  <c:v>0.84579833418094597</c:v>
                </c:pt>
                <c:pt idx="133">
                  <c:v>0.84582083416532305</c:v>
                </c:pt>
                <c:pt idx="134">
                  <c:v>0.84612565896371195</c:v>
                </c:pt>
                <c:pt idx="135">
                  <c:v>0.84618726837955804</c:v>
                </c:pt>
                <c:pt idx="136">
                  <c:v>0.84638522066516098</c:v>
                </c:pt>
                <c:pt idx="137">
                  <c:v>0.85377707353389898</c:v>
                </c:pt>
                <c:pt idx="138">
                  <c:v>0.85492989276728304</c:v>
                </c:pt>
                <c:pt idx="139">
                  <c:v>0.85493406584371701</c:v>
                </c:pt>
                <c:pt idx="140">
                  <c:v>0.855589599531836</c:v>
                </c:pt>
                <c:pt idx="141">
                  <c:v>0.855715951549057</c:v>
                </c:pt>
                <c:pt idx="142">
                  <c:v>0.86256518420233896</c:v>
                </c:pt>
                <c:pt idx="143">
                  <c:v>0.86257074211708196</c:v>
                </c:pt>
                <c:pt idx="144">
                  <c:v>0.87158772337559198</c:v>
                </c:pt>
                <c:pt idx="145">
                  <c:v>0.89056963043078297</c:v>
                </c:pt>
                <c:pt idx="146">
                  <c:v>0.89988528891039599</c:v>
                </c:pt>
                <c:pt idx="147">
                  <c:v>0.89990042501783396</c:v>
                </c:pt>
                <c:pt idx="148">
                  <c:v>0.90956945039764603</c:v>
                </c:pt>
                <c:pt idx="149">
                  <c:v>0.909616819411035</c:v>
                </c:pt>
                <c:pt idx="150">
                  <c:v>0.91041680631616095</c:v>
                </c:pt>
                <c:pt idx="151">
                  <c:v>0.91386552441259505</c:v>
                </c:pt>
                <c:pt idx="152">
                  <c:v>0.91397247042902297</c:v>
                </c:pt>
                <c:pt idx="153">
                  <c:v>0.91560261785532604</c:v>
                </c:pt>
                <c:pt idx="154">
                  <c:v>0.92774616188663495</c:v>
                </c:pt>
                <c:pt idx="155">
                  <c:v>0.93286658577428905</c:v>
                </c:pt>
                <c:pt idx="156">
                  <c:v>0.93426976286527796</c:v>
                </c:pt>
                <c:pt idx="157">
                  <c:v>0.93509671595482902</c:v>
                </c:pt>
                <c:pt idx="158">
                  <c:v>0.93847657702787401</c:v>
                </c:pt>
                <c:pt idx="159">
                  <c:v>0.93896590309397199</c:v>
                </c:pt>
                <c:pt idx="160">
                  <c:v>0.93964558161461997</c:v>
                </c:pt>
                <c:pt idx="161">
                  <c:v>0.94089120847612195</c:v>
                </c:pt>
                <c:pt idx="162">
                  <c:v>0.94336991460779995</c:v>
                </c:pt>
                <c:pt idx="163">
                  <c:v>0.94354736576259801</c:v>
                </c:pt>
                <c:pt idx="164">
                  <c:v>0.94776103328593198</c:v>
                </c:pt>
                <c:pt idx="165">
                  <c:v>0.947769438093227</c:v>
                </c:pt>
                <c:pt idx="166">
                  <c:v>0.99410435176732104</c:v>
                </c:pt>
                <c:pt idx="167">
                  <c:v>0.99515442924408204</c:v>
                </c:pt>
                <c:pt idx="168">
                  <c:v>0.99632297380197399</c:v>
                </c:pt>
                <c:pt idx="169">
                  <c:v>0.99633258451446405</c:v>
                </c:pt>
                <c:pt idx="170">
                  <c:v>0.99755973449090096</c:v>
                </c:pt>
                <c:pt idx="171">
                  <c:v>0.99829521638218499</c:v>
                </c:pt>
                <c:pt idx="172">
                  <c:v>0.99906495542515195</c:v>
                </c:pt>
                <c:pt idx="173">
                  <c:v>0.99912336810081104</c:v>
                </c:pt>
                <c:pt idx="174">
                  <c:v>0.99957862292745903</c:v>
                </c:pt>
                <c:pt idx="175">
                  <c:v>0.99965574977872695</c:v>
                </c:pt>
                <c:pt idx="176">
                  <c:v>0.99973845993690302</c:v>
                </c:pt>
                <c:pt idx="177">
                  <c:v>1</c:v>
                </c:pt>
              </c:numCache>
            </c:numRef>
          </c:xVal>
          <c:yVal>
            <c:numRef>
              <c:f>Sheet1!$D$2:$D$179</c:f>
              <c:numCache>
                <c:formatCode>General</c:formatCode>
                <c:ptCount val="178"/>
                <c:pt idx="0">
                  <c:v>0</c:v>
                </c:pt>
                <c:pt idx="1">
                  <c:v>2.4479128699525901E-5</c:v>
                </c:pt>
                <c:pt idx="2">
                  <c:v>2.9551062727393401E-5</c:v>
                </c:pt>
                <c:pt idx="3">
                  <c:v>5.1883976991747602E-4</c:v>
                </c:pt>
                <c:pt idx="4">
                  <c:v>5.8620543735934797E-4</c:v>
                </c:pt>
                <c:pt idx="5">
                  <c:v>7.3717371679765903E-4</c:v>
                </c:pt>
                <c:pt idx="6">
                  <c:v>7.8157175809041401E-4</c:v>
                </c:pt>
                <c:pt idx="7">
                  <c:v>1.03259076040625E-3</c:v>
                </c:pt>
                <c:pt idx="8">
                  <c:v>1.1976280601333699E-3</c:v>
                </c:pt>
                <c:pt idx="9">
                  <c:v>2.3325723232523999E-3</c:v>
                </c:pt>
                <c:pt idx="10">
                  <c:v>2.47769174522943E-3</c:v>
                </c:pt>
                <c:pt idx="11">
                  <c:v>2.5669078521712101E-3</c:v>
                </c:pt>
                <c:pt idx="12">
                  <c:v>2.7282883128217899E-3</c:v>
                </c:pt>
                <c:pt idx="13">
                  <c:v>2.9796617267614399E-3</c:v>
                </c:pt>
                <c:pt idx="14">
                  <c:v>3.0029526861542299E-3</c:v>
                </c:pt>
                <c:pt idx="15">
                  <c:v>3.0935499288591599E-3</c:v>
                </c:pt>
                <c:pt idx="16">
                  <c:v>3.2874377764009499E-3</c:v>
                </c:pt>
                <c:pt idx="17">
                  <c:v>3.61944940774756E-3</c:v>
                </c:pt>
                <c:pt idx="18">
                  <c:v>3.64897087158774E-3</c:v>
                </c:pt>
                <c:pt idx="19">
                  <c:v>3.9126768802597101E-3</c:v>
                </c:pt>
                <c:pt idx="20">
                  <c:v>4.7051581199609397E-3</c:v>
                </c:pt>
                <c:pt idx="21">
                  <c:v>4.8770233400828597E-3</c:v>
                </c:pt>
                <c:pt idx="22">
                  <c:v>5.4850899629663398E-3</c:v>
                </c:pt>
                <c:pt idx="23">
                  <c:v>5.6623840167722003E-3</c:v>
                </c:pt>
                <c:pt idx="24">
                  <c:v>5.9145820102480904E-3</c:v>
                </c:pt>
                <c:pt idx="25">
                  <c:v>5.9661312873838203E-3</c:v>
                </c:pt>
                <c:pt idx="26">
                  <c:v>6.9467876950665497E-3</c:v>
                </c:pt>
                <c:pt idx="27">
                  <c:v>7.59608197639953E-3</c:v>
                </c:pt>
                <c:pt idx="28">
                  <c:v>7.7867893375733396E-3</c:v>
                </c:pt>
                <c:pt idx="29">
                  <c:v>8.1027200724934495E-3</c:v>
                </c:pt>
                <c:pt idx="30">
                  <c:v>8.1268150127620196E-3</c:v>
                </c:pt>
                <c:pt idx="31">
                  <c:v>8.7201734123560498E-3</c:v>
                </c:pt>
                <c:pt idx="32">
                  <c:v>9.1465767792668698E-3</c:v>
                </c:pt>
                <c:pt idx="33">
                  <c:v>9.7557083595882204E-3</c:v>
                </c:pt>
                <c:pt idx="34">
                  <c:v>1.43804261215213E-2</c:v>
                </c:pt>
                <c:pt idx="35">
                  <c:v>1.43860868992701E-2</c:v>
                </c:pt>
                <c:pt idx="36">
                  <c:v>1.45637654875559E-2</c:v>
                </c:pt>
                <c:pt idx="37">
                  <c:v>2.0202518413294599E-2</c:v>
                </c:pt>
                <c:pt idx="38">
                  <c:v>2.0671481920566202E-2</c:v>
                </c:pt>
                <c:pt idx="39">
                  <c:v>2.2790208701508899E-2</c:v>
                </c:pt>
                <c:pt idx="40">
                  <c:v>2.2914888078214402E-2</c:v>
                </c:pt>
                <c:pt idx="41">
                  <c:v>2.3858399655852201E-2</c:v>
                </c:pt>
                <c:pt idx="42">
                  <c:v>2.5539936174037398E-2</c:v>
                </c:pt>
                <c:pt idx="43">
                  <c:v>2.6516981005845899E-2</c:v>
                </c:pt>
                <c:pt idx="44">
                  <c:v>2.6693259420512101E-2</c:v>
                </c:pt>
                <c:pt idx="45">
                  <c:v>2.69826156066066E-2</c:v>
                </c:pt>
                <c:pt idx="46">
                  <c:v>2.7249899902857401E-2</c:v>
                </c:pt>
                <c:pt idx="47">
                  <c:v>2.7414031307975699E-2</c:v>
                </c:pt>
                <c:pt idx="48">
                  <c:v>2.7786811020436002E-2</c:v>
                </c:pt>
                <c:pt idx="49">
                  <c:v>3.6481338036822603E-2</c:v>
                </c:pt>
                <c:pt idx="50">
                  <c:v>4.10522663793687E-2</c:v>
                </c:pt>
                <c:pt idx="51">
                  <c:v>0.104568543513801</c:v>
                </c:pt>
                <c:pt idx="52">
                  <c:v>0.10519062497897699</c:v>
                </c:pt>
                <c:pt idx="53">
                  <c:v>0.11118814903336199</c:v>
                </c:pt>
                <c:pt idx="54">
                  <c:v>0.11145441336964799</c:v>
                </c:pt>
                <c:pt idx="55">
                  <c:v>0.111488241919921</c:v>
                </c:pt>
                <c:pt idx="56">
                  <c:v>0.11157224285089801</c:v>
                </c:pt>
                <c:pt idx="57">
                  <c:v>0.11188495154353501</c:v>
                </c:pt>
                <c:pt idx="58">
                  <c:v>0.11210771368253999</c:v>
                </c:pt>
                <c:pt idx="59">
                  <c:v>0.114515783821133</c:v>
                </c:pt>
                <c:pt idx="60">
                  <c:v>0.115645348237535</c:v>
                </c:pt>
                <c:pt idx="61">
                  <c:v>0.11616641208079299</c:v>
                </c:pt>
                <c:pt idx="62">
                  <c:v>0.116222663726764</c:v>
                </c:pt>
                <c:pt idx="63">
                  <c:v>0.117799990706436</c:v>
                </c:pt>
                <c:pt idx="64">
                  <c:v>0.118307438829043</c:v>
                </c:pt>
                <c:pt idx="65">
                  <c:v>0.118378666380017</c:v>
                </c:pt>
                <c:pt idx="66">
                  <c:v>0.12024595337577999</c:v>
                </c:pt>
                <c:pt idx="67">
                  <c:v>0.120274607009107</c:v>
                </c:pt>
                <c:pt idx="68">
                  <c:v>0.124457222418871</c:v>
                </c:pt>
                <c:pt idx="69">
                  <c:v>0.124710340218099</c:v>
                </c:pt>
                <c:pt idx="70">
                  <c:v>0.124924679713591</c:v>
                </c:pt>
                <c:pt idx="71">
                  <c:v>0.14762966815464099</c:v>
                </c:pt>
                <c:pt idx="72">
                  <c:v>0.14788736154416901</c:v>
                </c:pt>
                <c:pt idx="73">
                  <c:v>0.14829523018506299</c:v>
                </c:pt>
                <c:pt idx="74">
                  <c:v>0.14830715316247201</c:v>
                </c:pt>
                <c:pt idx="75">
                  <c:v>0.14832671854118001</c:v>
                </c:pt>
                <c:pt idx="76">
                  <c:v>0.149999372598838</c:v>
                </c:pt>
                <c:pt idx="77">
                  <c:v>0.15031059696172699</c:v>
                </c:pt>
                <c:pt idx="78">
                  <c:v>0.15031846037517799</c:v>
                </c:pt>
                <c:pt idx="79">
                  <c:v>0.299203378991446</c:v>
                </c:pt>
                <c:pt idx="80">
                  <c:v>0.30040933379608198</c:v>
                </c:pt>
                <c:pt idx="81">
                  <c:v>0.309718332237921</c:v>
                </c:pt>
                <c:pt idx="82">
                  <c:v>0.310920452721833</c:v>
                </c:pt>
                <c:pt idx="83">
                  <c:v>0.31453032286793697</c:v>
                </c:pt>
                <c:pt idx="84">
                  <c:v>0.31862364334312898</c:v>
                </c:pt>
                <c:pt idx="85">
                  <c:v>0.31939363516416602</c:v>
                </c:pt>
                <c:pt idx="86">
                  <c:v>0.31940664203538899</c:v>
                </c:pt>
                <c:pt idx="87">
                  <c:v>0.32530861962293001</c:v>
                </c:pt>
                <c:pt idx="88">
                  <c:v>0.325349482196088</c:v>
                </c:pt>
                <c:pt idx="89">
                  <c:v>0.32629877690224002</c:v>
                </c:pt>
                <c:pt idx="90">
                  <c:v>0.32657031596387698</c:v>
                </c:pt>
                <c:pt idx="91">
                  <c:v>0.33331230982767601</c:v>
                </c:pt>
                <c:pt idx="92">
                  <c:v>0.333972428471422</c:v>
                </c:pt>
                <c:pt idx="93">
                  <c:v>0.33920990314336902</c:v>
                </c:pt>
                <c:pt idx="94">
                  <c:v>0.34912713207954699</c:v>
                </c:pt>
                <c:pt idx="95">
                  <c:v>0.34942752184961701</c:v>
                </c:pt>
                <c:pt idx="96">
                  <c:v>0.34952424657561798</c:v>
                </c:pt>
                <c:pt idx="97">
                  <c:v>0.34961039117544801</c:v>
                </c:pt>
                <c:pt idx="98">
                  <c:v>0.38067959182269701</c:v>
                </c:pt>
                <c:pt idx="99">
                  <c:v>0.38072732352165101</c:v>
                </c:pt>
                <c:pt idx="100">
                  <c:v>0.38135867302662002</c:v>
                </c:pt>
                <c:pt idx="101">
                  <c:v>0.38158217563256502</c:v>
                </c:pt>
                <c:pt idx="102">
                  <c:v>0.38284047571442498</c:v>
                </c:pt>
                <c:pt idx="103">
                  <c:v>0.382841369501974</c:v>
                </c:pt>
                <c:pt idx="104">
                  <c:v>0.38443562616066301</c:v>
                </c:pt>
                <c:pt idx="105">
                  <c:v>0.38823918270937002</c:v>
                </c:pt>
                <c:pt idx="106">
                  <c:v>0.40913960482350797</c:v>
                </c:pt>
                <c:pt idx="107">
                  <c:v>0.409418597719993</c:v>
                </c:pt>
                <c:pt idx="108">
                  <c:v>0.411153731162264</c:v>
                </c:pt>
                <c:pt idx="109">
                  <c:v>0.41667325505473901</c:v>
                </c:pt>
                <c:pt idx="110">
                  <c:v>0.41732069122705101</c:v>
                </c:pt>
                <c:pt idx="111">
                  <c:v>0.43181914726040899</c:v>
                </c:pt>
                <c:pt idx="112">
                  <c:v>0.44632489410885401</c:v>
                </c:pt>
                <c:pt idx="113">
                  <c:v>0.44677864322824301</c:v>
                </c:pt>
                <c:pt idx="114">
                  <c:v>0.450629864079442</c:v>
                </c:pt>
                <c:pt idx="115">
                  <c:v>0.45158785210742097</c:v>
                </c:pt>
                <c:pt idx="116">
                  <c:v>0.451607241480319</c:v>
                </c:pt>
                <c:pt idx="117">
                  <c:v>0.45161926923650197</c:v>
                </c:pt>
                <c:pt idx="118">
                  <c:v>0.45541328711638901</c:v>
                </c:pt>
                <c:pt idx="119">
                  <c:v>0.45542059448019601</c:v>
                </c:pt>
                <c:pt idx="120">
                  <c:v>0.46210697776015602</c:v>
                </c:pt>
                <c:pt idx="121">
                  <c:v>0.47135220503973702</c:v>
                </c:pt>
                <c:pt idx="122">
                  <c:v>0.47381779198416701</c:v>
                </c:pt>
                <c:pt idx="123">
                  <c:v>0.509306547718125</c:v>
                </c:pt>
                <c:pt idx="124">
                  <c:v>0.51005888419115097</c:v>
                </c:pt>
                <c:pt idx="125">
                  <c:v>0.510080515460551</c:v>
                </c:pt>
                <c:pt idx="126">
                  <c:v>0.51017200794725004</c:v>
                </c:pt>
                <c:pt idx="127">
                  <c:v>0.51051336826912896</c:v>
                </c:pt>
                <c:pt idx="128">
                  <c:v>0.51200986926237102</c:v>
                </c:pt>
                <c:pt idx="129">
                  <c:v>0.515018013627357</c:v>
                </c:pt>
                <c:pt idx="130">
                  <c:v>0.51833676741166501</c:v>
                </c:pt>
                <c:pt idx="131">
                  <c:v>0.52146857748360398</c:v>
                </c:pt>
                <c:pt idx="132">
                  <c:v>0.52147277663579905</c:v>
                </c:pt>
                <c:pt idx="133">
                  <c:v>0.52151921445846805</c:v>
                </c:pt>
                <c:pt idx="134">
                  <c:v>0.52215685075949603</c:v>
                </c:pt>
                <c:pt idx="135">
                  <c:v>0.52228779517365498</c:v>
                </c:pt>
                <c:pt idx="136">
                  <c:v>0.52271050526942597</c:v>
                </c:pt>
                <c:pt idx="137">
                  <c:v>0.53865520268153599</c:v>
                </c:pt>
                <c:pt idx="138">
                  <c:v>0.54123896175504904</c:v>
                </c:pt>
                <c:pt idx="139">
                  <c:v>0.54124835263367599</c:v>
                </c:pt>
                <c:pt idx="140">
                  <c:v>0.54276645556248104</c:v>
                </c:pt>
                <c:pt idx="141">
                  <c:v>0.54305959942302295</c:v>
                </c:pt>
                <c:pt idx="142">
                  <c:v>0.55942230738450105</c:v>
                </c:pt>
                <c:pt idx="143">
                  <c:v>0.559435921954613</c:v>
                </c:pt>
                <c:pt idx="144">
                  <c:v>0.58212501459283394</c:v>
                </c:pt>
                <c:pt idx="145">
                  <c:v>0.63044181331546101</c:v>
                </c:pt>
                <c:pt idx="146">
                  <c:v>0.65472777098869395</c:v>
                </c:pt>
                <c:pt idx="147">
                  <c:v>0.65476827169604401</c:v>
                </c:pt>
                <c:pt idx="148">
                  <c:v>0.68090923315644203</c:v>
                </c:pt>
                <c:pt idx="149">
                  <c:v>0.68104375608105705</c:v>
                </c:pt>
                <c:pt idx="150">
                  <c:v>0.683338516889476</c:v>
                </c:pt>
                <c:pt idx="151">
                  <c:v>0.69334599741667802</c:v>
                </c:pt>
                <c:pt idx="152">
                  <c:v>0.69365935744934704</c:v>
                </c:pt>
                <c:pt idx="153">
                  <c:v>0.69851489457602001</c:v>
                </c:pt>
                <c:pt idx="154">
                  <c:v>0.73549476325351404</c:v>
                </c:pt>
                <c:pt idx="155">
                  <c:v>0.75111770965107705</c:v>
                </c:pt>
                <c:pt idx="156">
                  <c:v>0.75547115216893002</c:v>
                </c:pt>
                <c:pt idx="157">
                  <c:v>0.75804181970005902</c:v>
                </c:pt>
                <c:pt idx="158">
                  <c:v>0.76858805746974401</c:v>
                </c:pt>
                <c:pt idx="159">
                  <c:v>0.77013738796156295</c:v>
                </c:pt>
                <c:pt idx="160">
                  <c:v>0.77230574900552895</c:v>
                </c:pt>
                <c:pt idx="161">
                  <c:v>0.77628297379315903</c:v>
                </c:pt>
                <c:pt idx="162">
                  <c:v>0.78422893674554395</c:v>
                </c:pt>
                <c:pt idx="163">
                  <c:v>0.78480057028844197</c:v>
                </c:pt>
                <c:pt idx="164">
                  <c:v>0.79987784381346105</c:v>
                </c:pt>
                <c:pt idx="165">
                  <c:v>0.79990886864322597</c:v>
                </c:pt>
                <c:pt idx="166">
                  <c:v>0.97127548810490005</c:v>
                </c:pt>
                <c:pt idx="167">
                  <c:v>0.97518617599680602</c:v>
                </c:pt>
                <c:pt idx="168">
                  <c:v>0.97966423952118997</c:v>
                </c:pt>
                <c:pt idx="169">
                  <c:v>0.97970343736269005</c:v>
                </c:pt>
                <c:pt idx="170">
                  <c:v>0.98525431418140796</c:v>
                </c:pt>
                <c:pt idx="171">
                  <c:v>0.98863543464539005</c:v>
                </c:pt>
                <c:pt idx="172">
                  <c:v>0.992769734994566</c:v>
                </c:pt>
                <c:pt idx="173">
                  <c:v>0.99309258824921798</c:v>
                </c:pt>
                <c:pt idx="174">
                  <c:v>0.99593560440269602</c:v>
                </c:pt>
                <c:pt idx="175">
                  <c:v>0.99644367947581203</c:v>
                </c:pt>
                <c:pt idx="176">
                  <c:v>0.99715303465044502</c:v>
                </c:pt>
                <c:pt idx="177">
                  <c:v>0.999999999999999</c:v>
                </c:pt>
              </c:numCache>
            </c:numRef>
          </c:yVal>
          <c:smooth val="0"/>
        </c:ser>
        <c:ser>
          <c:idx val="1"/>
          <c:order val="1"/>
          <c:tx>
            <c:strRef>
              <c:f>Sheet1!$E$1</c:f>
              <c:strCache>
                <c:ptCount val="1"/>
                <c:pt idx="0">
                  <c:v>Per cap Accumulate</c:v>
                </c:pt>
              </c:strCache>
            </c:strRef>
          </c:tx>
          <c:spPr>
            <a:ln w="12700">
              <a:solidFill>
                <a:schemeClr val="tx1"/>
              </a:solidFill>
            </a:ln>
          </c:spPr>
          <c:marker>
            <c:symbol val="none"/>
          </c:marker>
          <c:xVal>
            <c:numRef>
              <c:f>Sheet1!$C$2:$C$179</c:f>
              <c:numCache>
                <c:formatCode>General</c:formatCode>
                <c:ptCount val="178"/>
                <c:pt idx="0">
                  <c:v>0</c:v>
                </c:pt>
                <c:pt idx="1">
                  <c:v>6.1306075971137802E-4</c:v>
                </c:pt>
                <c:pt idx="2">
                  <c:v>7.2501541821293105E-4</c:v>
                </c:pt>
                <c:pt idx="3">
                  <c:v>1.07864874312533E-2</c:v>
                </c:pt>
                <c:pt idx="4">
                  <c:v>1.20598336296424E-2</c:v>
                </c:pt>
                <c:pt idx="5">
                  <c:v>1.44459539805622E-2</c:v>
                </c:pt>
                <c:pt idx="6">
                  <c:v>1.5112214300091799E-2</c:v>
                </c:pt>
                <c:pt idx="7">
                  <c:v>1.8665589405613001E-2</c:v>
                </c:pt>
                <c:pt idx="8">
                  <c:v>2.0949531379330599E-2</c:v>
                </c:pt>
                <c:pt idx="9">
                  <c:v>3.3531908781324102E-2</c:v>
                </c:pt>
                <c:pt idx="10">
                  <c:v>3.5049767590157703E-2</c:v>
                </c:pt>
                <c:pt idx="11">
                  <c:v>3.59637093437861E-2</c:v>
                </c:pt>
                <c:pt idx="12">
                  <c:v>3.7588652118305602E-2</c:v>
                </c:pt>
                <c:pt idx="13">
                  <c:v>4.01082448361667E-2</c:v>
                </c:pt>
                <c:pt idx="14">
                  <c:v>4.03379713353001E-2</c:v>
                </c:pt>
                <c:pt idx="15">
                  <c:v>4.1228551255795103E-2</c:v>
                </c:pt>
                <c:pt idx="16">
                  <c:v>4.3122476968202698E-2</c:v>
                </c:pt>
                <c:pt idx="17">
                  <c:v>4.6287608363864398E-2</c:v>
                </c:pt>
                <c:pt idx="18">
                  <c:v>4.6551345814611601E-2</c:v>
                </c:pt>
                <c:pt idx="19">
                  <c:v>4.8903393738144799E-2</c:v>
                </c:pt>
                <c:pt idx="20">
                  <c:v>5.57664786352641E-2</c:v>
                </c:pt>
                <c:pt idx="21">
                  <c:v>5.7252725384055403E-2</c:v>
                </c:pt>
                <c:pt idx="22">
                  <c:v>6.2377073326718498E-2</c:v>
                </c:pt>
                <c:pt idx="23">
                  <c:v>6.3728340809672296E-2</c:v>
                </c:pt>
                <c:pt idx="24">
                  <c:v>6.5439787124236107E-2</c:v>
                </c:pt>
                <c:pt idx="25">
                  <c:v>6.5765555708692594E-2</c:v>
                </c:pt>
                <c:pt idx="26">
                  <c:v>7.19442759681585E-2</c:v>
                </c:pt>
                <c:pt idx="27">
                  <c:v>7.5878428446980103E-2</c:v>
                </c:pt>
                <c:pt idx="28">
                  <c:v>7.7023080609092104E-2</c:v>
                </c:pt>
                <c:pt idx="29">
                  <c:v>7.8918963151776905E-2</c:v>
                </c:pt>
                <c:pt idx="30">
                  <c:v>7.9053432346890495E-2</c:v>
                </c:pt>
                <c:pt idx="31">
                  <c:v>8.2045980013740305E-2</c:v>
                </c:pt>
                <c:pt idx="32">
                  <c:v>8.4158443634620494E-2</c:v>
                </c:pt>
                <c:pt idx="33">
                  <c:v>8.7132796254609401E-2</c:v>
                </c:pt>
                <c:pt idx="34">
                  <c:v>0.109362079340576</c:v>
                </c:pt>
                <c:pt idx="35">
                  <c:v>0.109387104137912</c:v>
                </c:pt>
                <c:pt idx="36">
                  <c:v>0.110168113739241</c:v>
                </c:pt>
                <c:pt idx="37">
                  <c:v>0.13429375172159599</c:v>
                </c:pt>
                <c:pt idx="38">
                  <c:v>0.136294678095563</c:v>
                </c:pt>
                <c:pt idx="39">
                  <c:v>0.145260637432441</c:v>
                </c:pt>
                <c:pt idx="40">
                  <c:v>0.14578652851607701</c:v>
                </c:pt>
                <c:pt idx="41">
                  <c:v>0.149493757583119</c:v>
                </c:pt>
                <c:pt idx="42">
                  <c:v>0.15576708074145801</c:v>
                </c:pt>
                <c:pt idx="43">
                  <c:v>0.15930609546281899</c:v>
                </c:pt>
                <c:pt idx="44">
                  <c:v>0.159925138676485</c:v>
                </c:pt>
                <c:pt idx="45">
                  <c:v>0.160873261405301</c:v>
                </c:pt>
                <c:pt idx="46">
                  <c:v>0.16174844921779699</c:v>
                </c:pt>
                <c:pt idx="47">
                  <c:v>0.16227707998261401</c:v>
                </c:pt>
                <c:pt idx="48">
                  <c:v>0.163430729138934</c:v>
                </c:pt>
                <c:pt idx="49">
                  <c:v>0.189730183563487</c:v>
                </c:pt>
                <c:pt idx="50">
                  <c:v>0.20277374478888699</c:v>
                </c:pt>
                <c:pt idx="51">
                  <c:v>0.38333388088349102</c:v>
                </c:pt>
                <c:pt idx="52">
                  <c:v>0.38484069662402498</c:v>
                </c:pt>
                <c:pt idx="53">
                  <c:v>0.39882643495035602</c:v>
                </c:pt>
                <c:pt idx="54">
                  <c:v>0.39944115525894902</c:v>
                </c:pt>
                <c:pt idx="55">
                  <c:v>0.39951548822938099</c:v>
                </c:pt>
                <c:pt idx="56">
                  <c:v>0.39969417335440399</c:v>
                </c:pt>
                <c:pt idx="57">
                  <c:v>0.40035781471691301</c:v>
                </c:pt>
                <c:pt idx="58">
                  <c:v>0.40080560781026098</c:v>
                </c:pt>
                <c:pt idx="59">
                  <c:v>0.40559789288088099</c:v>
                </c:pt>
                <c:pt idx="60">
                  <c:v>0.407778889515159</c:v>
                </c:pt>
                <c:pt idx="61">
                  <c:v>0.40875399520801903</c:v>
                </c:pt>
                <c:pt idx="62">
                  <c:v>0.40885916703958203</c:v>
                </c:pt>
                <c:pt idx="63">
                  <c:v>0.41177235126557199</c:v>
                </c:pt>
                <c:pt idx="64">
                  <c:v>0.41270074710194099</c:v>
                </c:pt>
                <c:pt idx="65">
                  <c:v>0.41282760250773598</c:v>
                </c:pt>
                <c:pt idx="66">
                  <c:v>0.41592648633352902</c:v>
                </c:pt>
                <c:pt idx="67">
                  <c:v>0.41597345144811998</c:v>
                </c:pt>
                <c:pt idx="68">
                  <c:v>0.42276044893940701</c:v>
                </c:pt>
                <c:pt idx="69">
                  <c:v>0.423169495813215</c:v>
                </c:pt>
                <c:pt idx="70">
                  <c:v>0.42351459229156502</c:v>
                </c:pt>
                <c:pt idx="71">
                  <c:v>0.459306856396274</c:v>
                </c:pt>
                <c:pt idx="72">
                  <c:v>0.45970469403900499</c:v>
                </c:pt>
                <c:pt idx="73">
                  <c:v>0.460274865052691</c:v>
                </c:pt>
                <c:pt idx="74">
                  <c:v>0.46029110371475002</c:v>
                </c:pt>
                <c:pt idx="75">
                  <c:v>0.46031772406082999</c:v>
                </c:pt>
                <c:pt idx="76">
                  <c:v>0.46258468921773699</c:v>
                </c:pt>
                <c:pt idx="77">
                  <c:v>0.46300518068276703</c:v>
                </c:pt>
                <c:pt idx="78">
                  <c:v>0.46301578317469599</c:v>
                </c:pt>
                <c:pt idx="79">
                  <c:v>0.66228952912360395</c:v>
                </c:pt>
                <c:pt idx="80">
                  <c:v>0.66386266400724903</c:v>
                </c:pt>
                <c:pt idx="81">
                  <c:v>0.67568524466185897</c:v>
                </c:pt>
                <c:pt idx="82">
                  <c:v>0.67717549104819397</c:v>
                </c:pt>
                <c:pt idx="83">
                  <c:v>0.68160021633366297</c:v>
                </c:pt>
                <c:pt idx="84">
                  <c:v>0.68655076187198305</c:v>
                </c:pt>
                <c:pt idx="85">
                  <c:v>0.68747868966092496</c:v>
                </c:pt>
                <c:pt idx="86">
                  <c:v>0.687494292330874</c:v>
                </c:pt>
                <c:pt idx="87">
                  <c:v>0.69448717337341304</c:v>
                </c:pt>
                <c:pt idx="88">
                  <c:v>0.69453545338648204</c:v>
                </c:pt>
                <c:pt idx="89">
                  <c:v>0.69561335830245197</c:v>
                </c:pt>
                <c:pt idx="90">
                  <c:v>0.69591902950641005</c:v>
                </c:pt>
                <c:pt idx="91">
                  <c:v>0.703411942903027</c:v>
                </c:pt>
                <c:pt idx="92">
                  <c:v>0.70409384123364804</c:v>
                </c:pt>
                <c:pt idx="93">
                  <c:v>0.70943661942793401</c:v>
                </c:pt>
                <c:pt idx="94">
                  <c:v>0.71947424700817797</c:v>
                </c:pt>
                <c:pt idx="95">
                  <c:v>0.71977579577153905</c:v>
                </c:pt>
                <c:pt idx="96">
                  <c:v>0.71986795003394999</c:v>
                </c:pt>
                <c:pt idx="97">
                  <c:v>0.71994812246034501</c:v>
                </c:pt>
                <c:pt idx="98">
                  <c:v>0.74851490436278201</c:v>
                </c:pt>
                <c:pt idx="99">
                  <c:v>0.74855675006011502</c:v>
                </c:pt>
                <c:pt idx="100">
                  <c:v>0.74910970845136704</c:v>
                </c:pt>
                <c:pt idx="101">
                  <c:v>0.74930372732695205</c:v>
                </c:pt>
                <c:pt idx="102">
                  <c:v>0.75039489259683301</c:v>
                </c:pt>
                <c:pt idx="103">
                  <c:v>0.75039565584676304</c:v>
                </c:pt>
                <c:pt idx="104">
                  <c:v>0.75173997062769704</c:v>
                </c:pt>
                <c:pt idx="105">
                  <c:v>0.75491093256978903</c:v>
                </c:pt>
                <c:pt idx="106">
                  <c:v>0.77208893671787304</c:v>
                </c:pt>
                <c:pt idx="107">
                  <c:v>0.77231676266527305</c:v>
                </c:pt>
                <c:pt idx="108">
                  <c:v>0.77372345486373895</c:v>
                </c:pt>
                <c:pt idx="109">
                  <c:v>0.77810278667611399</c:v>
                </c:pt>
                <c:pt idx="110">
                  <c:v>0.77860527820960002</c:v>
                </c:pt>
                <c:pt idx="111">
                  <c:v>0.78976441826315602</c:v>
                </c:pt>
                <c:pt idx="112">
                  <c:v>0.80074541682165401</c:v>
                </c:pt>
                <c:pt idx="113">
                  <c:v>0.801050894985744</c:v>
                </c:pt>
                <c:pt idx="114">
                  <c:v>0.80361509476198201</c:v>
                </c:pt>
                <c:pt idx="115">
                  <c:v>0.804250047430491</c:v>
                </c:pt>
                <c:pt idx="116">
                  <c:v>0.80426275346299303</c:v>
                </c:pt>
                <c:pt idx="117">
                  <c:v>0.804270619243586</c:v>
                </c:pt>
                <c:pt idx="118">
                  <c:v>0.80672914528460604</c:v>
                </c:pt>
                <c:pt idx="119">
                  <c:v>0.80673385634830397</c:v>
                </c:pt>
                <c:pt idx="120">
                  <c:v>0.81103478457343103</c:v>
                </c:pt>
                <c:pt idx="121">
                  <c:v>0.81675555071494699</c:v>
                </c:pt>
                <c:pt idx="122">
                  <c:v>0.81823627043537805</c:v>
                </c:pt>
                <c:pt idx="123">
                  <c:v>0.83946484970274005</c:v>
                </c:pt>
                <c:pt idx="124">
                  <c:v>0.839914498948651</c:v>
                </c:pt>
                <c:pt idx="125">
                  <c:v>0.83992739980292597</c:v>
                </c:pt>
                <c:pt idx="126">
                  <c:v>0.83998179710087295</c:v>
                </c:pt>
                <c:pt idx="127">
                  <c:v>0.84018080635399195</c:v>
                </c:pt>
                <c:pt idx="128">
                  <c:v>0.84098238212570897</c:v>
                </c:pt>
                <c:pt idx="129">
                  <c:v>0.84255962177937804</c:v>
                </c:pt>
                <c:pt idx="130">
                  <c:v>0.84423758369568702</c:v>
                </c:pt>
                <c:pt idx="131">
                  <c:v>0.84579626182373202</c:v>
                </c:pt>
                <c:pt idx="132">
                  <c:v>0.84579833418094597</c:v>
                </c:pt>
                <c:pt idx="133">
                  <c:v>0.84582083416532305</c:v>
                </c:pt>
                <c:pt idx="134">
                  <c:v>0.84612565896371195</c:v>
                </c:pt>
                <c:pt idx="135">
                  <c:v>0.84618726837955804</c:v>
                </c:pt>
                <c:pt idx="136">
                  <c:v>0.84638522066516098</c:v>
                </c:pt>
                <c:pt idx="137">
                  <c:v>0.85377707353389898</c:v>
                </c:pt>
                <c:pt idx="138">
                  <c:v>0.85492989276728304</c:v>
                </c:pt>
                <c:pt idx="139">
                  <c:v>0.85493406584371701</c:v>
                </c:pt>
                <c:pt idx="140">
                  <c:v>0.855589599531836</c:v>
                </c:pt>
                <c:pt idx="141">
                  <c:v>0.855715951549057</c:v>
                </c:pt>
                <c:pt idx="142">
                  <c:v>0.86256518420233896</c:v>
                </c:pt>
                <c:pt idx="143">
                  <c:v>0.86257074211708196</c:v>
                </c:pt>
                <c:pt idx="144">
                  <c:v>0.87158772337559198</c:v>
                </c:pt>
                <c:pt idx="145">
                  <c:v>0.89056963043078297</c:v>
                </c:pt>
                <c:pt idx="146">
                  <c:v>0.89988528891039599</c:v>
                </c:pt>
                <c:pt idx="147">
                  <c:v>0.89990042501783396</c:v>
                </c:pt>
                <c:pt idx="148">
                  <c:v>0.90956945039764603</c:v>
                </c:pt>
                <c:pt idx="149">
                  <c:v>0.909616819411035</c:v>
                </c:pt>
                <c:pt idx="150">
                  <c:v>0.91041680631616095</c:v>
                </c:pt>
                <c:pt idx="151">
                  <c:v>0.91386552441259505</c:v>
                </c:pt>
                <c:pt idx="152">
                  <c:v>0.91397247042902297</c:v>
                </c:pt>
                <c:pt idx="153">
                  <c:v>0.91560261785532604</c:v>
                </c:pt>
                <c:pt idx="154">
                  <c:v>0.92774616188663495</c:v>
                </c:pt>
                <c:pt idx="155">
                  <c:v>0.93286658577428905</c:v>
                </c:pt>
                <c:pt idx="156">
                  <c:v>0.93426976286527796</c:v>
                </c:pt>
                <c:pt idx="157">
                  <c:v>0.93509671595482902</c:v>
                </c:pt>
                <c:pt idx="158">
                  <c:v>0.93847657702787401</c:v>
                </c:pt>
                <c:pt idx="159">
                  <c:v>0.93896590309397199</c:v>
                </c:pt>
                <c:pt idx="160">
                  <c:v>0.93964558161461997</c:v>
                </c:pt>
                <c:pt idx="161">
                  <c:v>0.94089120847612195</c:v>
                </c:pt>
                <c:pt idx="162">
                  <c:v>0.94336991460779995</c:v>
                </c:pt>
                <c:pt idx="163">
                  <c:v>0.94354736576259801</c:v>
                </c:pt>
                <c:pt idx="164">
                  <c:v>0.94776103328593198</c:v>
                </c:pt>
                <c:pt idx="165">
                  <c:v>0.947769438093227</c:v>
                </c:pt>
                <c:pt idx="166">
                  <c:v>0.99410435176732104</c:v>
                </c:pt>
                <c:pt idx="167">
                  <c:v>0.99515442924408204</c:v>
                </c:pt>
                <c:pt idx="168">
                  <c:v>0.99632297380197399</c:v>
                </c:pt>
                <c:pt idx="169">
                  <c:v>0.99633258451446405</c:v>
                </c:pt>
                <c:pt idx="170">
                  <c:v>0.99755973449090096</c:v>
                </c:pt>
                <c:pt idx="171">
                  <c:v>0.99829521638218499</c:v>
                </c:pt>
                <c:pt idx="172">
                  <c:v>0.99906495542515195</c:v>
                </c:pt>
                <c:pt idx="173">
                  <c:v>0.99912336810081104</c:v>
                </c:pt>
                <c:pt idx="174">
                  <c:v>0.99957862292745903</c:v>
                </c:pt>
                <c:pt idx="175">
                  <c:v>0.99965574977872695</c:v>
                </c:pt>
                <c:pt idx="176">
                  <c:v>0.99973845993690302</c:v>
                </c:pt>
                <c:pt idx="177">
                  <c:v>1</c:v>
                </c:pt>
              </c:numCache>
            </c:numRef>
          </c:xVal>
          <c:yVal>
            <c:numRef>
              <c:f>Sheet1!$E$2:$E$179</c:f>
              <c:numCache>
                <c:formatCode>General</c:formatCode>
                <c:ptCount val="178"/>
                <c:pt idx="0">
                  <c:v>0</c:v>
                </c:pt>
                <c:pt idx="1">
                  <c:v>6.1306075971137802E-4</c:v>
                </c:pt>
                <c:pt idx="2">
                  <c:v>7.2501541821293105E-4</c:v>
                </c:pt>
                <c:pt idx="3">
                  <c:v>1.07864874312533E-2</c:v>
                </c:pt>
                <c:pt idx="4">
                  <c:v>1.20598336296424E-2</c:v>
                </c:pt>
                <c:pt idx="5">
                  <c:v>1.44459539805622E-2</c:v>
                </c:pt>
                <c:pt idx="6">
                  <c:v>1.5112214300091799E-2</c:v>
                </c:pt>
                <c:pt idx="7">
                  <c:v>1.8665589405613001E-2</c:v>
                </c:pt>
                <c:pt idx="8">
                  <c:v>2.0949531379330599E-2</c:v>
                </c:pt>
                <c:pt idx="9">
                  <c:v>3.3531908781324102E-2</c:v>
                </c:pt>
                <c:pt idx="10">
                  <c:v>3.5049767590157703E-2</c:v>
                </c:pt>
                <c:pt idx="11">
                  <c:v>3.59637093437861E-2</c:v>
                </c:pt>
                <c:pt idx="12">
                  <c:v>3.7588652118305602E-2</c:v>
                </c:pt>
                <c:pt idx="13">
                  <c:v>4.01082448361667E-2</c:v>
                </c:pt>
                <c:pt idx="14">
                  <c:v>4.03379713353001E-2</c:v>
                </c:pt>
                <c:pt idx="15">
                  <c:v>4.1228551255795103E-2</c:v>
                </c:pt>
                <c:pt idx="16">
                  <c:v>4.3122476968202698E-2</c:v>
                </c:pt>
                <c:pt idx="17">
                  <c:v>4.6287608363864398E-2</c:v>
                </c:pt>
                <c:pt idx="18">
                  <c:v>4.6551345814611601E-2</c:v>
                </c:pt>
                <c:pt idx="19">
                  <c:v>4.8903393738144799E-2</c:v>
                </c:pt>
                <c:pt idx="20">
                  <c:v>5.57664786352641E-2</c:v>
                </c:pt>
                <c:pt idx="21">
                  <c:v>5.7252725384055403E-2</c:v>
                </c:pt>
                <c:pt idx="22">
                  <c:v>6.2377073326718498E-2</c:v>
                </c:pt>
                <c:pt idx="23">
                  <c:v>6.3728340809672296E-2</c:v>
                </c:pt>
                <c:pt idx="24">
                  <c:v>6.5439787124236107E-2</c:v>
                </c:pt>
                <c:pt idx="25">
                  <c:v>6.5765555708692594E-2</c:v>
                </c:pt>
                <c:pt idx="26">
                  <c:v>7.19442759681585E-2</c:v>
                </c:pt>
                <c:pt idx="27">
                  <c:v>7.5878428446980103E-2</c:v>
                </c:pt>
                <c:pt idx="28">
                  <c:v>7.7023080609092104E-2</c:v>
                </c:pt>
                <c:pt idx="29">
                  <c:v>7.8918963151776905E-2</c:v>
                </c:pt>
                <c:pt idx="30">
                  <c:v>7.9053432346890495E-2</c:v>
                </c:pt>
                <c:pt idx="31">
                  <c:v>8.2045980013740305E-2</c:v>
                </c:pt>
                <c:pt idx="32">
                  <c:v>8.4158443634620494E-2</c:v>
                </c:pt>
                <c:pt idx="33">
                  <c:v>8.7132796254609401E-2</c:v>
                </c:pt>
                <c:pt idx="34">
                  <c:v>0.109362079340576</c:v>
                </c:pt>
                <c:pt idx="35">
                  <c:v>0.109387104137912</c:v>
                </c:pt>
                <c:pt idx="36">
                  <c:v>0.110168113739241</c:v>
                </c:pt>
                <c:pt idx="37">
                  <c:v>0.13429375172159599</c:v>
                </c:pt>
                <c:pt idx="38">
                  <c:v>0.136294678095563</c:v>
                </c:pt>
                <c:pt idx="39">
                  <c:v>0.145260637432441</c:v>
                </c:pt>
                <c:pt idx="40">
                  <c:v>0.14578652851607701</c:v>
                </c:pt>
                <c:pt idx="41">
                  <c:v>0.149493757583119</c:v>
                </c:pt>
                <c:pt idx="42">
                  <c:v>0.15576708074145801</c:v>
                </c:pt>
                <c:pt idx="43">
                  <c:v>0.15930609546281899</c:v>
                </c:pt>
                <c:pt idx="44">
                  <c:v>0.159925138676485</c:v>
                </c:pt>
                <c:pt idx="45">
                  <c:v>0.160873261405301</c:v>
                </c:pt>
                <c:pt idx="46">
                  <c:v>0.16174844921779699</c:v>
                </c:pt>
                <c:pt idx="47">
                  <c:v>0.16227707998261401</c:v>
                </c:pt>
                <c:pt idx="48">
                  <c:v>0.163430729138934</c:v>
                </c:pt>
                <c:pt idx="49">
                  <c:v>0.189730183563487</c:v>
                </c:pt>
                <c:pt idx="50">
                  <c:v>0.20277374478888699</c:v>
                </c:pt>
                <c:pt idx="51">
                  <c:v>0.38333388088349102</c:v>
                </c:pt>
                <c:pt idx="52">
                  <c:v>0.38484069662402498</c:v>
                </c:pt>
                <c:pt idx="53">
                  <c:v>0.39882643495035602</c:v>
                </c:pt>
                <c:pt idx="54">
                  <c:v>0.39944115525894902</c:v>
                </c:pt>
                <c:pt idx="55">
                  <c:v>0.39951548822938099</c:v>
                </c:pt>
                <c:pt idx="56">
                  <c:v>0.39969417335440399</c:v>
                </c:pt>
                <c:pt idx="57">
                  <c:v>0.40035781471691301</c:v>
                </c:pt>
                <c:pt idx="58">
                  <c:v>0.40080560781026098</c:v>
                </c:pt>
                <c:pt idx="59">
                  <c:v>0.40559789288088099</c:v>
                </c:pt>
                <c:pt idx="60">
                  <c:v>0.407778889515159</c:v>
                </c:pt>
                <c:pt idx="61">
                  <c:v>0.40875399520801903</c:v>
                </c:pt>
                <c:pt idx="62">
                  <c:v>0.40885916703958203</c:v>
                </c:pt>
                <c:pt idx="63">
                  <c:v>0.41177235126557199</c:v>
                </c:pt>
                <c:pt idx="64">
                  <c:v>0.41270074710194099</c:v>
                </c:pt>
                <c:pt idx="65">
                  <c:v>0.41282760250773598</c:v>
                </c:pt>
                <c:pt idx="66">
                  <c:v>0.41592648633352902</c:v>
                </c:pt>
                <c:pt idx="67">
                  <c:v>0.41597345144811998</c:v>
                </c:pt>
                <c:pt idx="68">
                  <c:v>0.42276044893940701</c:v>
                </c:pt>
                <c:pt idx="69">
                  <c:v>0.423169495813215</c:v>
                </c:pt>
                <c:pt idx="70">
                  <c:v>0.42351459229156502</c:v>
                </c:pt>
                <c:pt idx="71">
                  <c:v>0.459306856396274</c:v>
                </c:pt>
                <c:pt idx="72">
                  <c:v>0.45970469403900499</c:v>
                </c:pt>
                <c:pt idx="73">
                  <c:v>0.460274865052691</c:v>
                </c:pt>
                <c:pt idx="74">
                  <c:v>0.46029110371475002</c:v>
                </c:pt>
                <c:pt idx="75">
                  <c:v>0.46031772406082999</c:v>
                </c:pt>
                <c:pt idx="76">
                  <c:v>0.46258468921773699</c:v>
                </c:pt>
                <c:pt idx="77">
                  <c:v>0.46300518068276703</c:v>
                </c:pt>
                <c:pt idx="78">
                  <c:v>0.46301578317469599</c:v>
                </c:pt>
                <c:pt idx="79">
                  <c:v>0.66228952912360395</c:v>
                </c:pt>
                <c:pt idx="80">
                  <c:v>0.66386266400724903</c:v>
                </c:pt>
                <c:pt idx="81">
                  <c:v>0.67568524466185897</c:v>
                </c:pt>
                <c:pt idx="82">
                  <c:v>0.67717549104819397</c:v>
                </c:pt>
                <c:pt idx="83">
                  <c:v>0.68160021633366297</c:v>
                </c:pt>
                <c:pt idx="84">
                  <c:v>0.68655076187198305</c:v>
                </c:pt>
                <c:pt idx="85">
                  <c:v>0.68747868966092496</c:v>
                </c:pt>
                <c:pt idx="86">
                  <c:v>0.687494292330874</c:v>
                </c:pt>
                <c:pt idx="87">
                  <c:v>0.69448717337341304</c:v>
                </c:pt>
                <c:pt idx="88">
                  <c:v>0.69453545338648204</c:v>
                </c:pt>
                <c:pt idx="89">
                  <c:v>0.69561335830245197</c:v>
                </c:pt>
                <c:pt idx="90">
                  <c:v>0.69591902950641005</c:v>
                </c:pt>
                <c:pt idx="91">
                  <c:v>0.703411942903027</c:v>
                </c:pt>
                <c:pt idx="92">
                  <c:v>0.70409384123364804</c:v>
                </c:pt>
                <c:pt idx="93">
                  <c:v>0.70943661942793401</c:v>
                </c:pt>
                <c:pt idx="94">
                  <c:v>0.71947424700817797</c:v>
                </c:pt>
                <c:pt idx="95">
                  <c:v>0.71977579577153905</c:v>
                </c:pt>
                <c:pt idx="96">
                  <c:v>0.71986795003394999</c:v>
                </c:pt>
                <c:pt idx="97">
                  <c:v>0.71994812246034501</c:v>
                </c:pt>
                <c:pt idx="98">
                  <c:v>0.74851490436278201</c:v>
                </c:pt>
                <c:pt idx="99">
                  <c:v>0.74855675006011502</c:v>
                </c:pt>
                <c:pt idx="100">
                  <c:v>0.74910970845136704</c:v>
                </c:pt>
                <c:pt idx="101">
                  <c:v>0.74930372732695205</c:v>
                </c:pt>
                <c:pt idx="102">
                  <c:v>0.75039489259683301</c:v>
                </c:pt>
                <c:pt idx="103">
                  <c:v>0.75039565584676304</c:v>
                </c:pt>
                <c:pt idx="104">
                  <c:v>0.75173997062769704</c:v>
                </c:pt>
                <c:pt idx="105">
                  <c:v>0.75491093256978903</c:v>
                </c:pt>
                <c:pt idx="106">
                  <c:v>0.77208893671787304</c:v>
                </c:pt>
                <c:pt idx="107">
                  <c:v>0.77231676266527305</c:v>
                </c:pt>
                <c:pt idx="108">
                  <c:v>0.77372345486373895</c:v>
                </c:pt>
                <c:pt idx="109">
                  <c:v>0.77810278667611399</c:v>
                </c:pt>
                <c:pt idx="110">
                  <c:v>0.77860527820960002</c:v>
                </c:pt>
                <c:pt idx="111">
                  <c:v>0.78976441826315602</c:v>
                </c:pt>
                <c:pt idx="112">
                  <c:v>0.80074541682165401</c:v>
                </c:pt>
                <c:pt idx="113">
                  <c:v>0.801050894985744</c:v>
                </c:pt>
                <c:pt idx="114">
                  <c:v>0.80361509476198201</c:v>
                </c:pt>
                <c:pt idx="115">
                  <c:v>0.804250047430491</c:v>
                </c:pt>
                <c:pt idx="116">
                  <c:v>0.80426275346299303</c:v>
                </c:pt>
                <c:pt idx="117">
                  <c:v>0.804270619243586</c:v>
                </c:pt>
                <c:pt idx="118">
                  <c:v>0.80672914528460604</c:v>
                </c:pt>
                <c:pt idx="119">
                  <c:v>0.80673385634830397</c:v>
                </c:pt>
                <c:pt idx="120">
                  <c:v>0.81103478457343103</c:v>
                </c:pt>
                <c:pt idx="121">
                  <c:v>0.81675555071494699</c:v>
                </c:pt>
                <c:pt idx="122">
                  <c:v>0.81823627043537805</c:v>
                </c:pt>
                <c:pt idx="123">
                  <c:v>0.83946484970274005</c:v>
                </c:pt>
                <c:pt idx="124">
                  <c:v>0.839914498948651</c:v>
                </c:pt>
                <c:pt idx="125">
                  <c:v>0.83992739980292597</c:v>
                </c:pt>
                <c:pt idx="126">
                  <c:v>0.83998179710087295</c:v>
                </c:pt>
                <c:pt idx="127">
                  <c:v>0.84018080635399195</c:v>
                </c:pt>
                <c:pt idx="128">
                  <c:v>0.84098238212570897</c:v>
                </c:pt>
                <c:pt idx="129">
                  <c:v>0.84255962177937804</c:v>
                </c:pt>
                <c:pt idx="130">
                  <c:v>0.84423758369568702</c:v>
                </c:pt>
                <c:pt idx="131">
                  <c:v>0.84579626182373202</c:v>
                </c:pt>
                <c:pt idx="132">
                  <c:v>0.84579833418094597</c:v>
                </c:pt>
                <c:pt idx="133">
                  <c:v>0.84582083416532305</c:v>
                </c:pt>
                <c:pt idx="134">
                  <c:v>0.84612565896371195</c:v>
                </c:pt>
                <c:pt idx="135">
                  <c:v>0.84618726837955804</c:v>
                </c:pt>
                <c:pt idx="136">
                  <c:v>0.84638522066516098</c:v>
                </c:pt>
                <c:pt idx="137">
                  <c:v>0.85377707353389898</c:v>
                </c:pt>
                <c:pt idx="138">
                  <c:v>0.85492989276728304</c:v>
                </c:pt>
                <c:pt idx="139">
                  <c:v>0.85493406584371701</c:v>
                </c:pt>
                <c:pt idx="140">
                  <c:v>0.855589599531836</c:v>
                </c:pt>
                <c:pt idx="141">
                  <c:v>0.855715951549057</c:v>
                </c:pt>
                <c:pt idx="142">
                  <c:v>0.86256518420233896</c:v>
                </c:pt>
                <c:pt idx="143">
                  <c:v>0.86257074211708196</c:v>
                </c:pt>
                <c:pt idx="144">
                  <c:v>0.87158772337559198</c:v>
                </c:pt>
                <c:pt idx="145">
                  <c:v>0.89056963043078297</c:v>
                </c:pt>
                <c:pt idx="146">
                  <c:v>0.89988528891039599</c:v>
                </c:pt>
                <c:pt idx="147">
                  <c:v>0.89990042501783396</c:v>
                </c:pt>
                <c:pt idx="148">
                  <c:v>0.90956945039764603</c:v>
                </c:pt>
                <c:pt idx="149">
                  <c:v>0.909616819411035</c:v>
                </c:pt>
                <c:pt idx="150">
                  <c:v>0.91041680631616095</c:v>
                </c:pt>
                <c:pt idx="151">
                  <c:v>0.91386552441259505</c:v>
                </c:pt>
                <c:pt idx="152">
                  <c:v>0.91397247042902297</c:v>
                </c:pt>
                <c:pt idx="153">
                  <c:v>0.91560261785532604</c:v>
                </c:pt>
                <c:pt idx="154">
                  <c:v>0.92774616188663495</c:v>
                </c:pt>
                <c:pt idx="155">
                  <c:v>0.93286658577428905</c:v>
                </c:pt>
                <c:pt idx="156">
                  <c:v>0.93426976286527796</c:v>
                </c:pt>
                <c:pt idx="157">
                  <c:v>0.93509671595482902</c:v>
                </c:pt>
                <c:pt idx="158">
                  <c:v>0.93847657702787401</c:v>
                </c:pt>
                <c:pt idx="159">
                  <c:v>0.93896590309397199</c:v>
                </c:pt>
                <c:pt idx="160">
                  <c:v>0.93964558161461997</c:v>
                </c:pt>
                <c:pt idx="161">
                  <c:v>0.94089120847612195</c:v>
                </c:pt>
                <c:pt idx="162">
                  <c:v>0.94336991460779995</c:v>
                </c:pt>
                <c:pt idx="163">
                  <c:v>0.94354736576259801</c:v>
                </c:pt>
                <c:pt idx="164">
                  <c:v>0.94776103328593198</c:v>
                </c:pt>
                <c:pt idx="165">
                  <c:v>0.947769438093227</c:v>
                </c:pt>
                <c:pt idx="166">
                  <c:v>0.99410435176732104</c:v>
                </c:pt>
                <c:pt idx="167">
                  <c:v>0.99515442924408204</c:v>
                </c:pt>
                <c:pt idx="168">
                  <c:v>0.99632297380197399</c:v>
                </c:pt>
                <c:pt idx="169">
                  <c:v>0.99633258451446405</c:v>
                </c:pt>
                <c:pt idx="170">
                  <c:v>0.99755973449090096</c:v>
                </c:pt>
                <c:pt idx="171">
                  <c:v>0.99829521638218499</c:v>
                </c:pt>
                <c:pt idx="172">
                  <c:v>0.99906495542515195</c:v>
                </c:pt>
                <c:pt idx="173">
                  <c:v>0.99912336810081104</c:v>
                </c:pt>
                <c:pt idx="174">
                  <c:v>0.99957862292745903</c:v>
                </c:pt>
                <c:pt idx="175">
                  <c:v>0.99965574977872695</c:v>
                </c:pt>
                <c:pt idx="176">
                  <c:v>0.99973845993690302</c:v>
                </c:pt>
                <c:pt idx="177">
                  <c:v>1</c:v>
                </c:pt>
              </c:numCache>
            </c:numRef>
          </c:yVal>
          <c:smooth val="0"/>
        </c:ser>
        <c:ser>
          <c:idx val="2"/>
          <c:order val="2"/>
          <c:tx>
            <c:strRef>
              <c:f>Sheet1!$I$1</c:f>
              <c:strCache>
                <c:ptCount val="1"/>
                <c:pt idx="0">
                  <c:v>2005 GDP per capita (PPP based)</c:v>
                </c:pt>
              </c:strCache>
            </c:strRef>
          </c:tx>
          <c:spPr>
            <a:ln>
              <a:solidFill>
                <a:schemeClr val="accent3">
                  <a:lumMod val="75000"/>
                </a:schemeClr>
              </a:solidFill>
              <a:prstDash val="sysDash"/>
            </a:ln>
          </c:spPr>
          <c:marker>
            <c:symbol val="none"/>
          </c:marker>
          <c:xVal>
            <c:numRef>
              <c:f>Sheet1!$H$2:$H$147</c:f>
              <c:numCache>
                <c:formatCode>General</c:formatCode>
                <c:ptCount val="146"/>
                <c:pt idx="0">
                  <c:v>0</c:v>
                </c:pt>
                <c:pt idx="1">
                  <c:v>9.9351990267015199E-3</c:v>
                </c:pt>
                <c:pt idx="2">
                  <c:v>1.04736441940118E-2</c:v>
                </c:pt>
                <c:pt idx="3">
                  <c:v>1.1733514499853799E-2</c:v>
                </c:pt>
                <c:pt idx="4">
                  <c:v>1.36573705074234E-2</c:v>
                </c:pt>
                <c:pt idx="5">
                  <c:v>1.3878705541307599E-2</c:v>
                </c:pt>
                <c:pt idx="6">
                  <c:v>2.59057265915787E-2</c:v>
                </c:pt>
                <c:pt idx="7">
                  <c:v>2.8013562554869299E-2</c:v>
                </c:pt>
                <c:pt idx="8">
                  <c:v>2.8681220374605399E-2</c:v>
                </c:pt>
                <c:pt idx="9">
                  <c:v>3.07509596157872E-2</c:v>
                </c:pt>
                <c:pt idx="10">
                  <c:v>3.0994411358715598E-2</c:v>
                </c:pt>
                <c:pt idx="11">
                  <c:v>3.4235896082454899E-2</c:v>
                </c:pt>
                <c:pt idx="12">
                  <c:v>3.5087159802618298E-2</c:v>
                </c:pt>
                <c:pt idx="13">
                  <c:v>3.65560070060377E-2</c:v>
                </c:pt>
                <c:pt idx="14">
                  <c:v>3.7425965145153901E-2</c:v>
                </c:pt>
                <c:pt idx="15">
                  <c:v>3.89744071559446E-2</c:v>
                </c:pt>
                <c:pt idx="16">
                  <c:v>4.1819797869204901E-2</c:v>
                </c:pt>
                <c:pt idx="17">
                  <c:v>4.6242129586899702E-2</c:v>
                </c:pt>
                <c:pt idx="18">
                  <c:v>5.21342098460712E-2</c:v>
                </c:pt>
                <c:pt idx="19">
                  <c:v>5.4092520001599302E-2</c:v>
                </c:pt>
                <c:pt idx="20">
                  <c:v>5.4193988133326002E-2</c:v>
                </c:pt>
                <c:pt idx="21">
                  <c:v>5.8424040741686098E-2</c:v>
                </c:pt>
                <c:pt idx="22">
                  <c:v>6.0560926615333403E-2</c:v>
                </c:pt>
                <c:pt idx="23">
                  <c:v>6.2470671841797401E-2</c:v>
                </c:pt>
                <c:pt idx="24">
                  <c:v>6.6033173789501395E-2</c:v>
                </c:pt>
                <c:pt idx="25">
                  <c:v>7.1919745871659696E-2</c:v>
                </c:pt>
                <c:pt idx="26">
                  <c:v>7.3176611717312906E-2</c:v>
                </c:pt>
                <c:pt idx="27">
                  <c:v>7.4320025807947707E-2</c:v>
                </c:pt>
                <c:pt idx="28">
                  <c:v>7.4631660937315505E-2</c:v>
                </c:pt>
                <c:pt idx="29">
                  <c:v>7.69397540201429E-2</c:v>
                </c:pt>
                <c:pt idx="30">
                  <c:v>7.6964618932665499E-2</c:v>
                </c:pt>
                <c:pt idx="31">
                  <c:v>8.0152182275567099E-2</c:v>
                </c:pt>
                <c:pt idx="32">
                  <c:v>8.1957836810388401E-2</c:v>
                </c:pt>
                <c:pt idx="33">
                  <c:v>8.2432434194226301E-2</c:v>
                </c:pt>
                <c:pt idx="34">
                  <c:v>8.3290958693179803E-2</c:v>
                </c:pt>
                <c:pt idx="35">
                  <c:v>8.4712317139712195E-2</c:v>
                </c:pt>
                <c:pt idx="36">
                  <c:v>8.5655633681028506E-2</c:v>
                </c:pt>
                <c:pt idx="37">
                  <c:v>0.107471360423792</c:v>
                </c:pt>
                <c:pt idx="38">
                  <c:v>0.107596546264993</c:v>
                </c:pt>
                <c:pt idx="39">
                  <c:v>0.110522723574441</c:v>
                </c:pt>
                <c:pt idx="40">
                  <c:v>0.294348617253473</c:v>
                </c:pt>
                <c:pt idx="41">
                  <c:v>0.30822253272677402</c:v>
                </c:pt>
                <c:pt idx="42">
                  <c:v>0.314130803688074</c:v>
                </c:pt>
                <c:pt idx="43">
                  <c:v>0.31751649849493002</c:v>
                </c:pt>
                <c:pt idx="44">
                  <c:v>0.31811648919463598</c:v>
                </c:pt>
                <c:pt idx="45">
                  <c:v>0.34381508133341299</c:v>
                </c:pt>
                <c:pt idx="46">
                  <c:v>0.34424033780288399</c:v>
                </c:pt>
                <c:pt idx="47">
                  <c:v>0.34432015011939898</c:v>
                </c:pt>
                <c:pt idx="48">
                  <c:v>0.35855144346152801</c:v>
                </c:pt>
                <c:pt idx="49">
                  <c:v>0.36321886702358702</c:v>
                </c:pt>
                <c:pt idx="50">
                  <c:v>0.39975123197542101</c:v>
                </c:pt>
                <c:pt idx="51">
                  <c:v>0.40303410547506302</c:v>
                </c:pt>
                <c:pt idx="52">
                  <c:v>0.40376208617881199</c:v>
                </c:pt>
                <c:pt idx="53">
                  <c:v>0.40635960892649498</c:v>
                </c:pt>
                <c:pt idx="54">
                  <c:v>0.411400759294414</c:v>
                </c:pt>
                <c:pt idx="55">
                  <c:v>0.412974298415342</c:v>
                </c:pt>
                <c:pt idx="56">
                  <c:v>0.41352875535248601</c:v>
                </c:pt>
                <c:pt idx="57">
                  <c:v>0.413634743026907</c:v>
                </c:pt>
                <c:pt idx="58">
                  <c:v>0.41461931314341899</c:v>
                </c:pt>
                <c:pt idx="59">
                  <c:v>0.41515636624417501</c:v>
                </c:pt>
                <c:pt idx="60">
                  <c:v>0.41520539669765399</c:v>
                </c:pt>
                <c:pt idx="61">
                  <c:v>0.41829131114047402</c:v>
                </c:pt>
                <c:pt idx="62">
                  <c:v>0.63590102432706197</c:v>
                </c:pt>
                <c:pt idx="63">
                  <c:v>0.63604164825311604</c:v>
                </c:pt>
                <c:pt idx="64">
                  <c:v>0.63695517106496702</c:v>
                </c:pt>
                <c:pt idx="65">
                  <c:v>0.63714317516128205</c:v>
                </c:pt>
                <c:pt idx="66">
                  <c:v>0.63748421477560302</c:v>
                </c:pt>
                <c:pt idx="67">
                  <c:v>0.63886491445537397</c:v>
                </c:pt>
                <c:pt idx="68">
                  <c:v>0.650548926300755</c:v>
                </c:pt>
                <c:pt idx="69">
                  <c:v>0.651072203116973</c:v>
                </c:pt>
                <c:pt idx="70">
                  <c:v>0.65893474189953005</c:v>
                </c:pt>
                <c:pt idx="71">
                  <c:v>0.66591428690177301</c:v>
                </c:pt>
                <c:pt idx="72">
                  <c:v>0.66758827197030501</c:v>
                </c:pt>
                <c:pt idx="73">
                  <c:v>0.67213156058457302</c:v>
                </c:pt>
                <c:pt idx="74">
                  <c:v>0.67277317974933704</c:v>
                </c:pt>
                <c:pt idx="75">
                  <c:v>0.67497896912667699</c:v>
                </c:pt>
                <c:pt idx="76">
                  <c:v>0.68578884997156797</c:v>
                </c:pt>
                <c:pt idx="77">
                  <c:v>0.68612835397290395</c:v>
                </c:pt>
                <c:pt idx="78">
                  <c:v>0.69815704416772495</c:v>
                </c:pt>
                <c:pt idx="79">
                  <c:v>0.69826103187314903</c:v>
                </c:pt>
                <c:pt idx="80">
                  <c:v>0.70608735021898605</c:v>
                </c:pt>
                <c:pt idx="81">
                  <c:v>0.70771898909030195</c:v>
                </c:pt>
                <c:pt idx="82">
                  <c:v>0.73846196105787099</c:v>
                </c:pt>
                <c:pt idx="83">
                  <c:v>0.73970397151703504</c:v>
                </c:pt>
                <c:pt idx="84">
                  <c:v>0.74223222476591899</c:v>
                </c:pt>
                <c:pt idx="85">
                  <c:v>0.74278399771862902</c:v>
                </c:pt>
                <c:pt idx="86">
                  <c:v>0.74407241039626504</c:v>
                </c:pt>
                <c:pt idx="87">
                  <c:v>0.74768176856975899</c:v>
                </c:pt>
                <c:pt idx="88">
                  <c:v>0.75211835478190403</c:v>
                </c:pt>
                <c:pt idx="89">
                  <c:v>0.75232591991702202</c:v>
                </c:pt>
                <c:pt idx="90">
                  <c:v>0.75295268937039095</c:v>
                </c:pt>
                <c:pt idx="91">
                  <c:v>0.76441971242436002</c:v>
                </c:pt>
                <c:pt idx="92">
                  <c:v>0.77074237439177395</c:v>
                </c:pt>
                <c:pt idx="93">
                  <c:v>0.78807324162114201</c:v>
                </c:pt>
                <c:pt idx="94">
                  <c:v>0.79243432675022796</c:v>
                </c:pt>
                <c:pt idx="95">
                  <c:v>0.81632210536221095</c:v>
                </c:pt>
                <c:pt idx="96">
                  <c:v>0.81649152336705599</c:v>
                </c:pt>
                <c:pt idx="97">
                  <c:v>0.81677527794044602</c:v>
                </c:pt>
                <c:pt idx="98">
                  <c:v>0.81949214452340502</c:v>
                </c:pt>
                <c:pt idx="99">
                  <c:v>0.81972582476031297</c:v>
                </c:pt>
                <c:pt idx="100">
                  <c:v>0.82010972800666004</c:v>
                </c:pt>
                <c:pt idx="101">
                  <c:v>0.82085132892993196</c:v>
                </c:pt>
                <c:pt idx="102">
                  <c:v>0.827220951444672</c:v>
                </c:pt>
                <c:pt idx="103">
                  <c:v>0.827790797393818</c:v>
                </c:pt>
                <c:pt idx="104">
                  <c:v>0.82868996556254504</c:v>
                </c:pt>
                <c:pt idx="105">
                  <c:v>0.82891496624779604</c:v>
                </c:pt>
                <c:pt idx="106">
                  <c:v>0.83059863235471798</c:v>
                </c:pt>
                <c:pt idx="107">
                  <c:v>0.83235941293981697</c:v>
                </c:pt>
                <c:pt idx="108">
                  <c:v>0.83406761547160901</c:v>
                </c:pt>
                <c:pt idx="109">
                  <c:v>0.83448640383903805</c:v>
                </c:pt>
                <c:pt idx="110">
                  <c:v>0.834553670364378</c:v>
                </c:pt>
                <c:pt idx="111">
                  <c:v>0.83841256464651004</c:v>
                </c:pt>
                <c:pt idx="112">
                  <c:v>0.84644750553053705</c:v>
                </c:pt>
                <c:pt idx="113">
                  <c:v>0.84678150135486097</c:v>
                </c:pt>
                <c:pt idx="114">
                  <c:v>0.84787812932377804</c:v>
                </c:pt>
                <c:pt idx="115">
                  <c:v>0.84800465048061802</c:v>
                </c:pt>
                <c:pt idx="116">
                  <c:v>0.84868916666030303</c:v>
                </c:pt>
                <c:pt idx="117">
                  <c:v>0.85053907956433505</c:v>
                </c:pt>
                <c:pt idx="118">
                  <c:v>0.854320116098222</c:v>
                </c:pt>
                <c:pt idx="119">
                  <c:v>0.85444406026279096</c:v>
                </c:pt>
                <c:pt idx="120">
                  <c:v>0.86168781377801995</c:v>
                </c:pt>
                <c:pt idx="121">
                  <c:v>0.87147016923833598</c:v>
                </c:pt>
                <c:pt idx="122">
                  <c:v>0.88195540146838303</c:v>
                </c:pt>
                <c:pt idx="123">
                  <c:v>0.90328256211866498</c:v>
                </c:pt>
                <c:pt idx="124">
                  <c:v>0.90415802843479598</c:v>
                </c:pt>
                <c:pt idx="125">
                  <c:v>0.91792246204647598</c:v>
                </c:pt>
                <c:pt idx="126">
                  <c:v>0.92797371669369499</c:v>
                </c:pt>
                <c:pt idx="127">
                  <c:v>0.92948095422174604</c:v>
                </c:pt>
                <c:pt idx="128">
                  <c:v>0.93122921622272703</c:v>
                </c:pt>
                <c:pt idx="129">
                  <c:v>0.934646622773046</c:v>
                </c:pt>
                <c:pt idx="130">
                  <c:v>0.93555113220433295</c:v>
                </c:pt>
                <c:pt idx="131">
                  <c:v>0.93692533891180496</c:v>
                </c:pt>
                <c:pt idx="132">
                  <c:v>0.93964888207296304</c:v>
                </c:pt>
                <c:pt idx="133">
                  <c:v>0.94504013484244598</c:v>
                </c:pt>
                <c:pt idx="134">
                  <c:v>0.94629149251109002</c:v>
                </c:pt>
                <c:pt idx="135">
                  <c:v>0.94634089918974795</c:v>
                </c:pt>
                <c:pt idx="136">
                  <c:v>0.94747812075410398</c:v>
                </c:pt>
                <c:pt idx="137">
                  <c:v>0.94755714757119303</c:v>
                </c:pt>
                <c:pt idx="138">
                  <c:v>0.94824967564471696</c:v>
                </c:pt>
                <c:pt idx="139">
                  <c:v>0.94897438482514695</c:v>
                </c:pt>
                <c:pt idx="140">
                  <c:v>0.99854330433581395</c:v>
                </c:pt>
                <c:pt idx="141">
                  <c:v>0.99895345604860297</c:v>
                </c:pt>
                <c:pt idx="142">
                  <c:v>0.99901523108837398</c:v>
                </c:pt>
                <c:pt idx="143">
                  <c:v>0.99978670969907801</c:v>
                </c:pt>
                <c:pt idx="144">
                  <c:v>0.99992238477845397</c:v>
                </c:pt>
                <c:pt idx="145">
                  <c:v>1</c:v>
                </c:pt>
              </c:numCache>
            </c:numRef>
          </c:xVal>
          <c:yVal>
            <c:numRef>
              <c:f>Sheet1!$I$2:$I$147</c:f>
              <c:numCache>
                <c:formatCode>General</c:formatCode>
                <c:ptCount val="146"/>
                <c:pt idx="0">
                  <c:v>0</c:v>
                </c:pt>
                <c:pt idx="1">
                  <c:v>2.8725833083634002E-4</c:v>
                </c:pt>
                <c:pt idx="2">
                  <c:v>3.0978434196299098E-4</c:v>
                </c:pt>
                <c:pt idx="3">
                  <c:v>3.6625061797352699E-4</c:v>
                </c:pt>
                <c:pt idx="4">
                  <c:v>4.7941600865575301E-4</c:v>
                </c:pt>
                <c:pt idx="5">
                  <c:v>4.9318293092278005E-4</c:v>
                </c:pt>
                <c:pt idx="6">
                  <c:v>1.2695929448847201E-3</c:v>
                </c:pt>
                <c:pt idx="7">
                  <c:v>1.41089802924333E-3</c:v>
                </c:pt>
                <c:pt idx="8">
                  <c:v>1.46016700246442E-3</c:v>
                </c:pt>
                <c:pt idx="9">
                  <c:v>1.6165001915595201E-3</c:v>
                </c:pt>
                <c:pt idx="10">
                  <c:v>1.63581179888391E-3</c:v>
                </c:pt>
                <c:pt idx="11">
                  <c:v>1.89899349353427E-3</c:v>
                </c:pt>
                <c:pt idx="12">
                  <c:v>1.9725190978510101E-3</c:v>
                </c:pt>
                <c:pt idx="13">
                  <c:v>2.1030282629072301E-3</c:v>
                </c:pt>
                <c:pt idx="14">
                  <c:v>2.18748194678294E-3</c:v>
                </c:pt>
                <c:pt idx="15">
                  <c:v>2.3476622756816602E-3</c:v>
                </c:pt>
                <c:pt idx="16">
                  <c:v>2.6549192960634098E-3</c:v>
                </c:pt>
                <c:pt idx="17">
                  <c:v>3.1339987812746702E-3</c:v>
                </c:pt>
                <c:pt idx="18">
                  <c:v>3.7898254429158998E-3</c:v>
                </c:pt>
                <c:pt idx="19">
                  <c:v>4.00976499795696E-3</c:v>
                </c:pt>
                <c:pt idx="20">
                  <c:v>4.0215609795947902E-3</c:v>
                </c:pt>
                <c:pt idx="21">
                  <c:v>4.5212904095614896E-3</c:v>
                </c:pt>
                <c:pt idx="22">
                  <c:v>4.7875271373738898E-3</c:v>
                </c:pt>
                <c:pt idx="23">
                  <c:v>5.0327833861410001E-3</c:v>
                </c:pt>
                <c:pt idx="24">
                  <c:v>5.5097951655953296E-3</c:v>
                </c:pt>
                <c:pt idx="25">
                  <c:v>6.38443792818483E-3</c:v>
                </c:pt>
                <c:pt idx="26">
                  <c:v>6.5754616752483203E-3</c:v>
                </c:pt>
                <c:pt idx="27">
                  <c:v>6.7521294993879901E-3</c:v>
                </c:pt>
                <c:pt idx="28">
                  <c:v>6.8003327332447801E-3</c:v>
                </c:pt>
                <c:pt idx="29">
                  <c:v>7.1670191686197303E-3</c:v>
                </c:pt>
                <c:pt idx="30">
                  <c:v>7.17098755421295E-3</c:v>
                </c:pt>
                <c:pt idx="31">
                  <c:v>7.7196767217517096E-3</c:v>
                </c:pt>
                <c:pt idx="32">
                  <c:v>8.0505450723888598E-3</c:v>
                </c:pt>
                <c:pt idx="33">
                  <c:v>8.1382745857037399E-3</c:v>
                </c:pt>
                <c:pt idx="34">
                  <c:v>8.3004331062995901E-3</c:v>
                </c:pt>
                <c:pt idx="35">
                  <c:v>8.5722180790225692E-3</c:v>
                </c:pt>
                <c:pt idx="36">
                  <c:v>8.7590303200097992E-3</c:v>
                </c:pt>
                <c:pt idx="37">
                  <c:v>1.32713566352913E-2</c:v>
                </c:pt>
                <c:pt idx="38">
                  <c:v>1.32982415077968E-2</c:v>
                </c:pt>
                <c:pt idx="39">
                  <c:v>1.3936577845398101E-2</c:v>
                </c:pt>
                <c:pt idx="40">
                  <c:v>5.6654025017842398E-2</c:v>
                </c:pt>
                <c:pt idx="41">
                  <c:v>5.99034525969694E-2</c:v>
                </c:pt>
                <c:pt idx="42">
                  <c:v>6.1355843481960597E-2</c:v>
                </c:pt>
                <c:pt idx="43">
                  <c:v>6.2198370306871899E-2</c:v>
                </c:pt>
                <c:pt idx="44">
                  <c:v>6.2353321389479202E-2</c:v>
                </c:pt>
                <c:pt idx="45">
                  <c:v>6.9084826707614802E-2</c:v>
                </c:pt>
                <c:pt idx="46">
                  <c:v>6.9207720106137099E-2</c:v>
                </c:pt>
                <c:pt idx="47">
                  <c:v>6.9232423983630401E-2</c:v>
                </c:pt>
                <c:pt idx="48">
                  <c:v>7.3793624648609404E-2</c:v>
                </c:pt>
                <c:pt idx="49">
                  <c:v>7.5426354027389897E-2</c:v>
                </c:pt>
                <c:pt idx="50">
                  <c:v>8.8343303973869705E-2</c:v>
                </c:pt>
                <c:pt idx="51">
                  <c:v>8.9592543753887199E-2</c:v>
                </c:pt>
                <c:pt idx="52">
                  <c:v>8.9871492849144599E-2</c:v>
                </c:pt>
                <c:pt idx="53">
                  <c:v>9.0874614849891303E-2</c:v>
                </c:pt>
                <c:pt idx="54">
                  <c:v>9.2829658140667806E-2</c:v>
                </c:pt>
                <c:pt idx="55">
                  <c:v>9.3452114898991204E-2</c:v>
                </c:pt>
                <c:pt idx="56">
                  <c:v>9.3671597584132807E-2</c:v>
                </c:pt>
                <c:pt idx="57">
                  <c:v>9.3714396189732693E-2</c:v>
                </c:pt>
                <c:pt idx="58">
                  <c:v>9.4134201471469794E-2</c:v>
                </c:pt>
                <c:pt idx="59">
                  <c:v>9.4363381435859303E-2</c:v>
                </c:pt>
                <c:pt idx="60">
                  <c:v>9.4384910838000394E-2</c:v>
                </c:pt>
                <c:pt idx="61">
                  <c:v>9.5754305007585694E-2</c:v>
                </c:pt>
                <c:pt idx="62">
                  <c:v>0.19307265243800001</c:v>
                </c:pt>
                <c:pt idx="63">
                  <c:v>0.19313735265370199</c:v>
                </c:pt>
                <c:pt idx="64">
                  <c:v>0.19356614243991399</c:v>
                </c:pt>
                <c:pt idx="65">
                  <c:v>0.193656241667681</c:v>
                </c:pt>
                <c:pt idx="66">
                  <c:v>0.19382575607445901</c:v>
                </c:pt>
                <c:pt idx="67">
                  <c:v>0.19452728452075399</c:v>
                </c:pt>
                <c:pt idx="68">
                  <c:v>0.20097612477508001</c:v>
                </c:pt>
                <c:pt idx="69">
                  <c:v>0.201283287481689</c:v>
                </c:pt>
                <c:pt idx="70">
                  <c:v>0.20608251646059</c:v>
                </c:pt>
                <c:pt idx="71">
                  <c:v>0.210894446676269</c:v>
                </c:pt>
                <c:pt idx="72">
                  <c:v>0.212076773568706</c:v>
                </c:pt>
                <c:pt idx="73">
                  <c:v>0.215288383448069</c:v>
                </c:pt>
                <c:pt idx="74">
                  <c:v>0.21574475960985601</c:v>
                </c:pt>
                <c:pt idx="75">
                  <c:v>0.21732023653874899</c:v>
                </c:pt>
                <c:pt idx="76">
                  <c:v>0.22543795890250501</c:v>
                </c:pt>
                <c:pt idx="77">
                  <c:v>0.22571235244756499</c:v>
                </c:pt>
                <c:pt idx="78">
                  <c:v>0.23595058670942401</c:v>
                </c:pt>
                <c:pt idx="79">
                  <c:v>0.23603963174588399</c:v>
                </c:pt>
                <c:pt idx="80">
                  <c:v>0.24329236489150199</c:v>
                </c:pt>
                <c:pt idx="81">
                  <c:v>0.24481588054974701</c:v>
                </c:pt>
                <c:pt idx="82">
                  <c:v>0.273704694619746</c:v>
                </c:pt>
                <c:pt idx="83">
                  <c:v>0.27487361450564302</c:v>
                </c:pt>
                <c:pt idx="84">
                  <c:v>0.27727801109762401</c:v>
                </c:pt>
                <c:pt idx="85">
                  <c:v>0.27783692344657801</c:v>
                </c:pt>
                <c:pt idx="86">
                  <c:v>0.27915437471875099</c:v>
                </c:pt>
                <c:pt idx="87">
                  <c:v>0.28285306038680302</c:v>
                </c:pt>
                <c:pt idx="88">
                  <c:v>0.28764322319167401</c:v>
                </c:pt>
                <c:pt idx="89">
                  <c:v>0.28787365907118301</c:v>
                </c:pt>
                <c:pt idx="90">
                  <c:v>0.28857338131793903</c:v>
                </c:pt>
                <c:pt idx="91">
                  <c:v>0.30197713919145303</c:v>
                </c:pt>
                <c:pt idx="92">
                  <c:v>0.30962375116744001</c:v>
                </c:pt>
                <c:pt idx="93">
                  <c:v>0.331065346847776</c:v>
                </c:pt>
                <c:pt idx="94">
                  <c:v>0.33653198681483099</c:v>
                </c:pt>
                <c:pt idx="95">
                  <c:v>0.36750794859790997</c:v>
                </c:pt>
                <c:pt idx="96">
                  <c:v>0.36773017984355399</c:v>
                </c:pt>
                <c:pt idx="97">
                  <c:v>0.36810420911898001</c:v>
                </c:pt>
                <c:pt idx="98">
                  <c:v>0.371746112385336</c:v>
                </c:pt>
                <c:pt idx="99">
                  <c:v>0.372071630832012</c:v>
                </c:pt>
                <c:pt idx="100">
                  <c:v>0.37262639335707598</c:v>
                </c:pt>
                <c:pt idx="101">
                  <c:v>0.37369913440596197</c:v>
                </c:pt>
                <c:pt idx="102">
                  <c:v>0.38315056852456097</c:v>
                </c:pt>
                <c:pt idx="103">
                  <c:v>0.384028036833372</c:v>
                </c:pt>
                <c:pt idx="104">
                  <c:v>0.38558912940968998</c:v>
                </c:pt>
                <c:pt idx="105">
                  <c:v>0.38599877366665503</c:v>
                </c:pt>
                <c:pt idx="106">
                  <c:v>0.38913048798991901</c:v>
                </c:pt>
                <c:pt idx="107">
                  <c:v>0.39298150846670599</c:v>
                </c:pt>
                <c:pt idx="108">
                  <c:v>0.39676882052882001</c:v>
                </c:pt>
                <c:pt idx="109">
                  <c:v>0.39769975844480798</c:v>
                </c:pt>
                <c:pt idx="110">
                  <c:v>0.39784984898488002</c:v>
                </c:pt>
                <c:pt idx="111">
                  <c:v>0.406801729248221</c:v>
                </c:pt>
                <c:pt idx="112">
                  <c:v>0.42554877534456498</c:v>
                </c:pt>
                <c:pt idx="113">
                  <c:v>0.42638873810901401</c:v>
                </c:pt>
                <c:pt idx="114">
                  <c:v>0.42924737882370601</c:v>
                </c:pt>
                <c:pt idx="115">
                  <c:v>0.42958587816454802</c:v>
                </c:pt>
                <c:pt idx="116">
                  <c:v>0.43142336357509797</c:v>
                </c:pt>
                <c:pt idx="117">
                  <c:v>0.436584488770214</c:v>
                </c:pt>
                <c:pt idx="118">
                  <c:v>0.447360225216065</c:v>
                </c:pt>
                <c:pt idx="119">
                  <c:v>0.44772926408330499</c:v>
                </c:pt>
                <c:pt idx="120">
                  <c:v>0.46932482881842202</c:v>
                </c:pt>
                <c:pt idx="121">
                  <c:v>0.49900128389960602</c:v>
                </c:pt>
                <c:pt idx="122">
                  <c:v>0.53298173182667496</c:v>
                </c:pt>
                <c:pt idx="123">
                  <c:v>0.60360487025601595</c:v>
                </c:pt>
                <c:pt idx="124">
                  <c:v>0.60652099258722603</c:v>
                </c:pt>
                <c:pt idx="125">
                  <c:v>0.65240960477930598</c:v>
                </c:pt>
                <c:pt idx="126">
                  <c:v>0.68711113979847704</c:v>
                </c:pt>
                <c:pt idx="127">
                  <c:v>0.69238317394290005</c:v>
                </c:pt>
                <c:pt idx="128">
                  <c:v>0.698513805825693</c:v>
                </c:pt>
                <c:pt idx="129">
                  <c:v>0.71076722656114399</c:v>
                </c:pt>
                <c:pt idx="130">
                  <c:v>0.71409229377696104</c:v>
                </c:pt>
                <c:pt idx="131">
                  <c:v>0.71921644980255395</c:v>
                </c:pt>
                <c:pt idx="132">
                  <c:v>0.72955544329308197</c:v>
                </c:pt>
                <c:pt idx="133">
                  <c:v>0.75023023022592406</c:v>
                </c:pt>
                <c:pt idx="134">
                  <c:v>0.75508941283321096</c:v>
                </c:pt>
                <c:pt idx="135">
                  <c:v>0.75528185895684596</c:v>
                </c:pt>
                <c:pt idx="136">
                  <c:v>0.75971775896752802</c:v>
                </c:pt>
                <c:pt idx="137">
                  <c:v>0.76003963368510696</c:v>
                </c:pt>
                <c:pt idx="138">
                  <c:v>0.76292094385715103</c:v>
                </c:pt>
                <c:pt idx="139">
                  <c:v>0.766207202319097</c:v>
                </c:pt>
                <c:pt idx="140">
                  <c:v>0.99204062260161097</c:v>
                </c:pt>
                <c:pt idx="141">
                  <c:v>0.99405597648131205</c:v>
                </c:pt>
                <c:pt idx="142">
                  <c:v>0.99437652828275402</c:v>
                </c:pt>
                <c:pt idx="143">
                  <c:v>0.99838699827861899</c:v>
                </c:pt>
                <c:pt idx="144">
                  <c:v>0.99940592060224298</c:v>
                </c:pt>
                <c:pt idx="145">
                  <c:v>1</c:v>
                </c:pt>
              </c:numCache>
            </c:numRef>
          </c:yVal>
          <c:smooth val="0"/>
        </c:ser>
        <c:dLbls>
          <c:showLegendKey val="0"/>
          <c:showVal val="0"/>
          <c:showCatName val="0"/>
          <c:showSerName val="0"/>
          <c:showPercent val="0"/>
          <c:showBubbleSize val="0"/>
        </c:dLbls>
        <c:axId val="291490416"/>
        <c:axId val="291495512"/>
      </c:scatterChart>
      <c:valAx>
        <c:axId val="291490416"/>
        <c:scaling>
          <c:orientation val="minMax"/>
          <c:max val="1"/>
        </c:scaling>
        <c:delete val="0"/>
        <c:axPos val="b"/>
        <c:majorGridlines>
          <c:spPr>
            <a:ln w="6350">
              <a:solidFill>
                <a:schemeClr val="tx1"/>
              </a:solidFill>
              <a:prstDash val="sysDash"/>
            </a:ln>
          </c:spPr>
        </c:majorGridlines>
        <c:title>
          <c:tx>
            <c:rich>
              <a:bodyPr/>
              <a:lstStyle/>
              <a:p>
                <a:pPr>
                  <a:defRPr sz="1600"/>
                </a:pPr>
                <a:r>
                  <a:rPr lang="en-US" sz="1600"/>
                  <a:t>Cumulative Percent of Population</a:t>
                </a:r>
              </a:p>
            </c:rich>
          </c:tx>
          <c:layout>
            <c:manualLayout>
              <c:xMode val="edge"/>
              <c:yMode val="edge"/>
              <c:x val="0.36586822427169391"/>
              <c:y val="0.92127902157990715"/>
            </c:manualLayout>
          </c:layout>
          <c:overlay val="0"/>
        </c:title>
        <c:numFmt formatCode="0%" sourceLinked="0"/>
        <c:majorTickMark val="out"/>
        <c:minorTickMark val="none"/>
        <c:tickLblPos val="nextTo"/>
        <c:spPr>
          <a:ln w="6350">
            <a:solidFill>
              <a:schemeClr val="tx1"/>
            </a:solidFill>
          </a:ln>
        </c:spPr>
        <c:txPr>
          <a:bodyPr/>
          <a:lstStyle/>
          <a:p>
            <a:pPr>
              <a:defRPr sz="1100" b="1"/>
            </a:pPr>
            <a:endParaRPr lang="en-US"/>
          </a:p>
        </c:txPr>
        <c:crossAx val="291495512"/>
        <c:crosses val="autoZero"/>
        <c:crossBetween val="midCat"/>
      </c:valAx>
      <c:valAx>
        <c:axId val="291495512"/>
        <c:scaling>
          <c:orientation val="minMax"/>
          <c:max val="1"/>
        </c:scaling>
        <c:delete val="0"/>
        <c:axPos val="l"/>
        <c:majorGridlines>
          <c:spPr>
            <a:ln w="6350">
              <a:prstDash val="sysDash"/>
            </a:ln>
          </c:spPr>
        </c:majorGridlines>
        <c:title>
          <c:tx>
            <c:rich>
              <a:bodyPr rot="-5400000" vert="horz"/>
              <a:lstStyle/>
              <a:p>
                <a:pPr>
                  <a:defRPr sz="1600"/>
                </a:pPr>
                <a:r>
                  <a:rPr lang="en-US" sz="1600"/>
                  <a:t>Cumulative Percent of Expenditures</a:t>
                </a:r>
              </a:p>
            </c:rich>
          </c:tx>
          <c:layout/>
          <c:overlay val="0"/>
        </c:title>
        <c:numFmt formatCode="0%" sourceLinked="0"/>
        <c:majorTickMark val="out"/>
        <c:minorTickMark val="none"/>
        <c:tickLblPos val="nextTo"/>
        <c:txPr>
          <a:bodyPr/>
          <a:lstStyle/>
          <a:p>
            <a:pPr>
              <a:defRPr sz="1100" b="1"/>
            </a:pPr>
            <a:endParaRPr lang="en-US"/>
          </a:p>
        </c:txPr>
        <c:crossAx val="291490416"/>
        <c:crosses val="autoZero"/>
        <c:crossBetween val="midCat"/>
        <c:majorUnit val="0.2"/>
      </c:valAx>
      <c:spPr>
        <a:solidFill>
          <a:sysClr val="window" lastClr="FFFFFF"/>
        </a:solidFill>
        <a:ln>
          <a:solidFill>
            <a:schemeClr val="tx1"/>
          </a:solidFill>
        </a:ln>
      </c:spPr>
    </c:plotArea>
    <c:legend>
      <c:legendPos val="r"/>
      <c:legendEntry>
        <c:idx val="1"/>
        <c:delete val="1"/>
      </c:legendEntry>
      <c:layout>
        <c:manualLayout>
          <c:xMode val="edge"/>
          <c:yMode val="edge"/>
          <c:x val="0.198733981781689"/>
          <c:y val="5.4119480798688599E-2"/>
          <c:w val="0.46935277378904999"/>
          <c:h val="0.12751372209664463"/>
        </c:manualLayout>
      </c:layout>
      <c:overlay val="0"/>
      <c:spPr>
        <a:solidFill>
          <a:schemeClr val="bg1"/>
        </a:solidFill>
        <a:ln>
          <a:solidFill>
            <a:schemeClr val="tx1"/>
          </a:solidFill>
        </a:ln>
      </c:spPr>
      <c:txPr>
        <a:bodyPr/>
        <a:lstStyle/>
        <a:p>
          <a:pPr>
            <a:defRPr sz="1400" b="1"/>
          </a:pPr>
          <a:endParaRPr lang="en-US"/>
        </a:p>
      </c:txPr>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6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lvl1pPr>
          </a:lstStyle>
          <a:p>
            <a:endParaRPr lang="en-US"/>
          </a:p>
        </p:txBody>
      </p:sp>
      <p:sp>
        <p:nvSpPr>
          <p:cNvPr id="154627" name="Rectangle 3"/>
          <p:cNvSpPr>
            <a:spLocks noGrp="1" noChangeArrowheads="1"/>
          </p:cNvSpPr>
          <p:nvPr>
            <p:ph type="dt" sz="quarter"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a:lvl1pPr>
          </a:lstStyle>
          <a:p>
            <a:endParaRPr lang="en-US"/>
          </a:p>
        </p:txBody>
      </p:sp>
      <p:sp>
        <p:nvSpPr>
          <p:cNvPr id="154628" name="Rectangle 4"/>
          <p:cNvSpPr>
            <a:spLocks noGrp="1" noChangeArrowheads="1"/>
          </p:cNvSpPr>
          <p:nvPr>
            <p:ph type="ftr" sz="quarter" idx="2"/>
          </p:nvPr>
        </p:nvSpPr>
        <p:spPr bwMode="auto">
          <a:xfrm>
            <a:off x="0" y="915828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200"/>
            </a:lvl1pPr>
          </a:lstStyle>
          <a:p>
            <a:endParaRPr lang="en-US"/>
          </a:p>
        </p:txBody>
      </p:sp>
      <p:sp>
        <p:nvSpPr>
          <p:cNvPr id="154629" name="Rectangle 5"/>
          <p:cNvSpPr>
            <a:spLocks noGrp="1" noChangeArrowheads="1"/>
          </p:cNvSpPr>
          <p:nvPr>
            <p:ph type="sldNum" sz="quarter" idx="3"/>
          </p:nvPr>
        </p:nvSpPr>
        <p:spPr bwMode="auto">
          <a:xfrm>
            <a:off x="3886200" y="915828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a:lvl1pPr>
          </a:lstStyle>
          <a:p>
            <a:fld id="{E08A6532-354B-4A7C-8564-7A9E2E3DFA62}" type="slidenum">
              <a:rPr lang="en-US"/>
              <a:pPr/>
              <a:t>‹#›</a:t>
            </a:fld>
            <a:endParaRPr lang="en-US"/>
          </a:p>
        </p:txBody>
      </p:sp>
    </p:spTree>
    <p:extLst>
      <p:ext uri="{BB962C8B-B14F-4D97-AF65-F5344CB8AC3E}">
        <p14:creationId xmlns:p14="http://schemas.microsoft.com/office/powerpoint/2010/main" val="964627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03" name="Rectangle 3"/>
          <p:cNvSpPr>
            <a:spLocks noGrp="1" noChangeArrowheads="1"/>
          </p:cNvSpPr>
          <p:nvPr>
            <p:ph type="dt"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04" name="Rectangle 4"/>
          <p:cNvSpPr>
            <a:spLocks noGrp="1" noRot="1" noChangeAspect="1" noChangeArrowheads="1" noTextEdit="1"/>
          </p:cNvSpPr>
          <p:nvPr>
            <p:ph type="sldImg" idx="2"/>
          </p:nvPr>
        </p:nvSpPr>
        <p:spPr bwMode="auto">
          <a:xfrm>
            <a:off x="1019175" y="723900"/>
            <a:ext cx="4819650" cy="3614738"/>
          </a:xfrm>
          <a:prstGeom prst="rect">
            <a:avLst/>
          </a:prstGeom>
          <a:noFill/>
          <a:ln w="9525">
            <a:solidFill>
              <a:srgbClr val="000000"/>
            </a:solidFill>
            <a:miter lim="800000"/>
            <a:headEnd/>
            <a:tailEnd/>
          </a:ln>
          <a:effectLst/>
        </p:spPr>
      </p:sp>
      <p:sp>
        <p:nvSpPr>
          <p:cNvPr id="51206" name="Rectangle 6"/>
          <p:cNvSpPr>
            <a:spLocks noGrp="1" noChangeArrowheads="1"/>
          </p:cNvSpPr>
          <p:nvPr>
            <p:ph type="ftr" sz="quarter" idx="4"/>
          </p:nvPr>
        </p:nvSpPr>
        <p:spPr bwMode="auto">
          <a:xfrm>
            <a:off x="0" y="915828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07" name="Rectangle 7"/>
          <p:cNvSpPr>
            <a:spLocks noGrp="1" noChangeArrowheads="1"/>
          </p:cNvSpPr>
          <p:nvPr>
            <p:ph type="sldNum" sz="quarter" idx="5"/>
          </p:nvPr>
        </p:nvSpPr>
        <p:spPr bwMode="auto">
          <a:xfrm>
            <a:off x="3886200" y="915828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17DD1C-02B1-4C8F-93D9-297A8F7A48AC}" type="slidenum">
              <a:rPr lang="en-US"/>
              <a:pPr/>
              <a:t>‹#›</a:t>
            </a:fld>
            <a:endParaRPr lang="en-US"/>
          </a:p>
        </p:txBody>
      </p:sp>
    </p:spTree>
    <p:extLst>
      <p:ext uri="{BB962C8B-B14F-4D97-AF65-F5344CB8AC3E}">
        <p14:creationId xmlns:p14="http://schemas.microsoft.com/office/powerpoint/2010/main" val="2769938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1</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66542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18</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91305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19</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62275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20</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56222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21</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04661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B83BA14-16EA-45AE-A810-2BD64ABE3203}" type="slidenum">
              <a:rPr lang="en-AU" smtClean="0"/>
              <a:pPr/>
              <a:t>22</a:t>
            </a:fld>
            <a:endParaRPr lang="en-AU" smtClean="0"/>
          </a:p>
        </p:txBody>
      </p:sp>
      <p:sp>
        <p:nvSpPr>
          <p:cNvPr id="38915" name="Rectangle 2"/>
          <p:cNvSpPr>
            <a:spLocks noGrp="1" noRot="1" noChangeAspect="1" noChangeArrowheads="1" noTextEdit="1"/>
          </p:cNvSpPr>
          <p:nvPr>
            <p:ph type="sldImg"/>
          </p:nvPr>
        </p:nvSpPr>
        <p:spPr>
          <a:xfrm>
            <a:off x="1014413" y="717550"/>
            <a:ext cx="4829175" cy="3621088"/>
          </a:xfrm>
          <a:ln w="12700" cap="flat">
            <a:solidFill>
              <a:schemeClr val="tx1"/>
            </a:solidFill>
          </a:ln>
        </p:spPr>
      </p:sp>
      <p:sp>
        <p:nvSpPr>
          <p:cNvPr id="38916" name="Rectangle 3"/>
          <p:cNvSpPr>
            <a:spLocks noGrp="1" noChangeArrowheads="1"/>
          </p:cNvSpPr>
          <p:nvPr>
            <p:ph type="body" idx="1"/>
          </p:nvPr>
        </p:nvSpPr>
        <p:spPr>
          <a:xfrm>
            <a:off x="914183" y="4583503"/>
            <a:ext cx="5029635" cy="4346559"/>
          </a:xfrm>
          <a:prstGeom prst="rect">
            <a:avLst/>
          </a:prstGeom>
          <a:noFill/>
          <a:ln/>
        </p:spPr>
        <p:txBody>
          <a:bodyPr lIns="90123" tIns="45062" rIns="90123" bIns="45062"/>
          <a:lstStyle/>
          <a:p>
            <a:endParaRPr lang="en-US" smtClean="0"/>
          </a:p>
        </p:txBody>
      </p:sp>
    </p:spTree>
    <p:extLst>
      <p:ext uri="{BB962C8B-B14F-4D97-AF65-F5344CB8AC3E}">
        <p14:creationId xmlns:p14="http://schemas.microsoft.com/office/powerpoint/2010/main" val="157517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Rot="1" noChangeAspect="1" noChangeArrowheads="1" noTextEdit="1"/>
          </p:cNvSpPr>
          <p:nvPr>
            <p:ph type="sldImg"/>
          </p:nvPr>
        </p:nvSpPr>
        <p:spPr>
          <a:ln/>
        </p:spPr>
      </p:sp>
      <p:sp>
        <p:nvSpPr>
          <p:cNvPr id="1832963" name="Rectangle 3"/>
          <p:cNvSpPr>
            <a:spLocks noGrp="1" noChangeArrowheads="1"/>
          </p:cNvSpPr>
          <p:nvPr>
            <p:ph type="body" idx="1"/>
          </p:nvPr>
        </p:nvSpPr>
        <p:spPr>
          <a:xfrm>
            <a:off x="679768" y="4743579"/>
            <a:ext cx="5438140" cy="3881111"/>
          </a:xfrm>
          <a:prstGeom prst="rect">
            <a:avLst/>
          </a:prstGeom>
        </p:spPr>
        <p:txBody>
          <a:bodyPr/>
          <a:lstStyle/>
          <a:p>
            <a:r>
              <a:rPr lang="en-US" altLang="en-US"/>
              <a:t>The geometric lag has the advantage of being relatively simple.  But there are many instances where it is unreasonable to assume that the first lag weight is the largest (e.g., the inflation example).</a:t>
            </a:r>
          </a:p>
        </p:txBody>
      </p:sp>
    </p:spTree>
    <p:extLst>
      <p:ext uri="{BB962C8B-B14F-4D97-AF65-F5344CB8AC3E}">
        <p14:creationId xmlns:p14="http://schemas.microsoft.com/office/powerpoint/2010/main" val="51359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30</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8473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Rot="1" noChangeAspect="1" noChangeArrowheads="1" noTextEdit="1"/>
          </p:cNvSpPr>
          <p:nvPr>
            <p:ph type="sldImg"/>
          </p:nvPr>
        </p:nvSpPr>
        <p:spPr>
          <a:ln/>
        </p:spPr>
      </p:sp>
      <p:sp>
        <p:nvSpPr>
          <p:cNvPr id="1832963" name="Rectangle 3"/>
          <p:cNvSpPr>
            <a:spLocks noGrp="1" noChangeArrowheads="1"/>
          </p:cNvSpPr>
          <p:nvPr>
            <p:ph type="body" idx="1"/>
          </p:nvPr>
        </p:nvSpPr>
        <p:spPr>
          <a:xfrm>
            <a:off x="679768" y="4743579"/>
            <a:ext cx="5438140" cy="3881111"/>
          </a:xfrm>
          <a:prstGeom prst="rect">
            <a:avLst/>
          </a:prstGeom>
        </p:spPr>
        <p:txBody>
          <a:bodyPr/>
          <a:lstStyle/>
          <a:p>
            <a:r>
              <a:rPr lang="en-US" altLang="en-US"/>
              <a:t>The geometric lag has the advantage of being relatively simple.  But there are many instances where it is unreasonable to assume that the first lag weight is the largest (e.g., the inflation example).</a:t>
            </a:r>
          </a:p>
        </p:txBody>
      </p:sp>
    </p:spTree>
    <p:extLst>
      <p:ext uri="{BB962C8B-B14F-4D97-AF65-F5344CB8AC3E}">
        <p14:creationId xmlns:p14="http://schemas.microsoft.com/office/powerpoint/2010/main" val="50932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9000" y="4633913"/>
            <a:ext cx="4891088" cy="43878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56DBE4-B175-414E-B252-7F01410F334B}" type="slidenum">
              <a:rPr lang="en-AU" smtClean="0"/>
              <a:pPr>
                <a:defRPr/>
              </a:pPr>
              <a:t>38</a:t>
            </a:fld>
            <a:endParaRPr lang="en-AU"/>
          </a:p>
        </p:txBody>
      </p:sp>
    </p:spTree>
    <p:extLst>
      <p:ext uri="{BB962C8B-B14F-4D97-AF65-F5344CB8AC3E}">
        <p14:creationId xmlns:p14="http://schemas.microsoft.com/office/powerpoint/2010/main" val="81689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9000" y="4633913"/>
            <a:ext cx="4891088" cy="43878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56DBE4-B175-414E-B252-7F01410F334B}" type="slidenum">
              <a:rPr lang="en-AU" smtClean="0"/>
              <a:pPr>
                <a:defRPr/>
              </a:pPr>
              <a:t>39</a:t>
            </a:fld>
            <a:endParaRPr lang="en-AU"/>
          </a:p>
        </p:txBody>
      </p:sp>
    </p:spTree>
    <p:extLst>
      <p:ext uri="{BB962C8B-B14F-4D97-AF65-F5344CB8AC3E}">
        <p14:creationId xmlns:p14="http://schemas.microsoft.com/office/powerpoint/2010/main" val="35058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7DBC46D-1152-42EB-8388-7529E30EC1C2}" type="slidenum">
              <a:rPr lang="en-AU" smtClean="0"/>
              <a:pPr/>
              <a:t>2</a:t>
            </a:fld>
            <a:endParaRPr lang="en-AU" smtClean="0"/>
          </a:p>
        </p:txBody>
      </p:sp>
      <p:sp>
        <p:nvSpPr>
          <p:cNvPr id="36867" name="Rectangle 2"/>
          <p:cNvSpPr>
            <a:spLocks noGrp="1" noRot="1" noChangeAspect="1" noChangeArrowheads="1" noTextEdit="1"/>
          </p:cNvSpPr>
          <p:nvPr>
            <p:ph type="sldImg"/>
          </p:nvPr>
        </p:nvSpPr>
        <p:spPr>
          <a:xfrm>
            <a:off x="893763" y="727075"/>
            <a:ext cx="4883150" cy="3662363"/>
          </a:xfrm>
          <a:ln w="12700" cap="flat">
            <a:solidFill>
              <a:schemeClr val="tx1"/>
            </a:solidFill>
          </a:ln>
        </p:spPr>
      </p:sp>
      <p:sp>
        <p:nvSpPr>
          <p:cNvPr id="36868" name="Rectangle 3"/>
          <p:cNvSpPr>
            <a:spLocks noGrp="1" noChangeArrowheads="1"/>
          </p:cNvSpPr>
          <p:nvPr>
            <p:ph type="body" idx="1"/>
          </p:nvPr>
        </p:nvSpPr>
        <p:spPr>
          <a:xfrm>
            <a:off x="889000" y="4637088"/>
            <a:ext cx="4891088" cy="4397375"/>
          </a:xfrm>
          <a:prstGeom prst="rect">
            <a:avLst/>
          </a:prstGeom>
          <a:noFill/>
          <a:ln/>
        </p:spPr>
        <p:txBody>
          <a:bodyPr lIns="90399" tIns="45200" rIns="90399" bIns="45200"/>
          <a:lstStyle/>
          <a:p>
            <a:pPr eaLnBrk="1" hangingPunct="1"/>
            <a:endParaRPr lang="en-US" dirty="0" smtClean="0"/>
          </a:p>
        </p:txBody>
      </p:sp>
    </p:spTree>
    <p:extLst>
      <p:ext uri="{BB962C8B-B14F-4D97-AF65-F5344CB8AC3E}">
        <p14:creationId xmlns:p14="http://schemas.microsoft.com/office/powerpoint/2010/main" val="1706881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Rot="1" noChangeAspect="1" noChangeArrowheads="1" noTextEdit="1"/>
          </p:cNvSpPr>
          <p:nvPr>
            <p:ph type="sldImg"/>
          </p:nvPr>
        </p:nvSpPr>
        <p:spPr>
          <a:ln/>
        </p:spPr>
      </p:sp>
      <p:sp>
        <p:nvSpPr>
          <p:cNvPr id="1832963" name="Rectangle 3"/>
          <p:cNvSpPr>
            <a:spLocks noGrp="1" noChangeArrowheads="1"/>
          </p:cNvSpPr>
          <p:nvPr>
            <p:ph type="body" idx="1"/>
          </p:nvPr>
        </p:nvSpPr>
        <p:spPr>
          <a:xfrm>
            <a:off x="679768" y="4743579"/>
            <a:ext cx="5438140" cy="3881111"/>
          </a:xfrm>
          <a:prstGeom prst="rect">
            <a:avLst/>
          </a:prstGeom>
        </p:spPr>
        <p:txBody>
          <a:bodyPr/>
          <a:lstStyle/>
          <a:p>
            <a:r>
              <a:rPr lang="en-US" altLang="en-US"/>
              <a:t>The geometric lag has the advantage of being relatively simple.  But there are many instances where it is unreasonable to assume that the first lag weight is the largest (e.g., the inflation example).</a:t>
            </a:r>
          </a:p>
        </p:txBody>
      </p:sp>
    </p:spTree>
    <p:extLst>
      <p:ext uri="{BB962C8B-B14F-4D97-AF65-F5344CB8AC3E}">
        <p14:creationId xmlns:p14="http://schemas.microsoft.com/office/powerpoint/2010/main" val="234580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B83BA14-16EA-45AE-A810-2BD64ABE3203}" type="slidenum">
              <a:rPr lang="en-AU" smtClean="0"/>
              <a:pPr/>
              <a:t>83</a:t>
            </a:fld>
            <a:endParaRPr lang="en-AU" smtClean="0"/>
          </a:p>
        </p:txBody>
      </p:sp>
      <p:sp>
        <p:nvSpPr>
          <p:cNvPr id="38915" name="Rectangle 2"/>
          <p:cNvSpPr>
            <a:spLocks noGrp="1" noRot="1" noChangeAspect="1" noChangeArrowheads="1" noTextEdit="1"/>
          </p:cNvSpPr>
          <p:nvPr>
            <p:ph type="sldImg"/>
          </p:nvPr>
        </p:nvSpPr>
        <p:spPr>
          <a:xfrm>
            <a:off x="1014413" y="717550"/>
            <a:ext cx="4829175" cy="3621088"/>
          </a:xfrm>
          <a:ln w="12700" cap="flat">
            <a:solidFill>
              <a:schemeClr val="tx1"/>
            </a:solidFill>
          </a:ln>
        </p:spPr>
      </p:sp>
      <p:sp>
        <p:nvSpPr>
          <p:cNvPr id="38916" name="Rectangle 3"/>
          <p:cNvSpPr>
            <a:spLocks noGrp="1" noChangeArrowheads="1"/>
          </p:cNvSpPr>
          <p:nvPr>
            <p:ph type="body" idx="1"/>
          </p:nvPr>
        </p:nvSpPr>
        <p:spPr>
          <a:xfrm>
            <a:off x="914183" y="4583503"/>
            <a:ext cx="5029635" cy="4346559"/>
          </a:xfrm>
          <a:prstGeom prst="rect">
            <a:avLst/>
          </a:prstGeom>
          <a:noFill/>
          <a:ln/>
        </p:spPr>
        <p:txBody>
          <a:bodyPr lIns="90123" tIns="45062" rIns="90123" bIns="45062"/>
          <a:lstStyle/>
          <a:p>
            <a:endParaRPr lang="en-US" smtClean="0"/>
          </a:p>
        </p:txBody>
      </p:sp>
    </p:spTree>
    <p:extLst>
      <p:ext uri="{BB962C8B-B14F-4D97-AF65-F5344CB8AC3E}">
        <p14:creationId xmlns:p14="http://schemas.microsoft.com/office/powerpoint/2010/main" val="33637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7DBC46D-1152-42EB-8388-7529E30EC1C2}" type="slidenum">
              <a:rPr lang="en-AU" smtClean="0"/>
              <a:pPr/>
              <a:t>3</a:t>
            </a:fld>
            <a:endParaRPr lang="en-AU" smtClean="0"/>
          </a:p>
        </p:txBody>
      </p:sp>
      <p:sp>
        <p:nvSpPr>
          <p:cNvPr id="36867" name="Rectangle 2"/>
          <p:cNvSpPr>
            <a:spLocks noGrp="1" noRot="1" noChangeAspect="1" noChangeArrowheads="1" noTextEdit="1"/>
          </p:cNvSpPr>
          <p:nvPr>
            <p:ph type="sldImg"/>
          </p:nvPr>
        </p:nvSpPr>
        <p:spPr>
          <a:xfrm>
            <a:off x="893763" y="727075"/>
            <a:ext cx="4883150" cy="3662363"/>
          </a:xfrm>
          <a:ln w="12700" cap="flat">
            <a:solidFill>
              <a:schemeClr val="tx1"/>
            </a:solidFill>
          </a:ln>
        </p:spPr>
      </p:sp>
      <p:sp>
        <p:nvSpPr>
          <p:cNvPr id="36868" name="Rectangle 3"/>
          <p:cNvSpPr>
            <a:spLocks noGrp="1" noChangeArrowheads="1"/>
          </p:cNvSpPr>
          <p:nvPr>
            <p:ph type="body" idx="1"/>
          </p:nvPr>
        </p:nvSpPr>
        <p:spPr>
          <a:xfrm>
            <a:off x="889000" y="4637088"/>
            <a:ext cx="4891088" cy="4397375"/>
          </a:xfrm>
          <a:prstGeom prst="rect">
            <a:avLst/>
          </a:prstGeom>
          <a:noFill/>
          <a:ln/>
        </p:spPr>
        <p:txBody>
          <a:bodyPr lIns="90399" tIns="45200" rIns="90399" bIns="45200"/>
          <a:lstStyle/>
          <a:p>
            <a:pPr eaLnBrk="1" hangingPunct="1"/>
            <a:endParaRPr lang="en-US" dirty="0" smtClean="0"/>
          </a:p>
        </p:txBody>
      </p:sp>
    </p:spTree>
    <p:extLst>
      <p:ext uri="{BB962C8B-B14F-4D97-AF65-F5344CB8AC3E}">
        <p14:creationId xmlns:p14="http://schemas.microsoft.com/office/powerpoint/2010/main" val="390024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40263"/>
            <a:ext cx="5486400" cy="379571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5517DD1C-02B1-4C8F-93D9-297A8F7A48AC}" type="slidenum">
              <a:rPr lang="en-US" smtClean="0"/>
              <a:pPr/>
              <a:t>4</a:t>
            </a:fld>
            <a:endParaRPr lang="en-US"/>
          </a:p>
        </p:txBody>
      </p:sp>
    </p:spTree>
    <p:extLst>
      <p:ext uri="{BB962C8B-B14F-4D97-AF65-F5344CB8AC3E}">
        <p14:creationId xmlns:p14="http://schemas.microsoft.com/office/powerpoint/2010/main" val="353769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7DBC46D-1152-42EB-8388-7529E30EC1C2}" type="slidenum">
              <a:rPr lang="en-AU" smtClean="0"/>
              <a:pPr/>
              <a:t>5</a:t>
            </a:fld>
            <a:endParaRPr lang="en-AU" smtClean="0"/>
          </a:p>
        </p:txBody>
      </p:sp>
      <p:sp>
        <p:nvSpPr>
          <p:cNvPr id="36867" name="Rectangle 2"/>
          <p:cNvSpPr>
            <a:spLocks noGrp="1" noRot="1" noChangeAspect="1" noChangeArrowheads="1" noTextEdit="1"/>
          </p:cNvSpPr>
          <p:nvPr>
            <p:ph type="sldImg"/>
          </p:nvPr>
        </p:nvSpPr>
        <p:spPr>
          <a:xfrm>
            <a:off x="893763" y="727075"/>
            <a:ext cx="4883150" cy="3662363"/>
          </a:xfrm>
          <a:ln w="12700" cap="flat">
            <a:solidFill>
              <a:schemeClr val="tx1"/>
            </a:solidFill>
          </a:ln>
        </p:spPr>
      </p:sp>
      <p:sp>
        <p:nvSpPr>
          <p:cNvPr id="36868" name="Rectangle 3"/>
          <p:cNvSpPr>
            <a:spLocks noGrp="1" noChangeArrowheads="1"/>
          </p:cNvSpPr>
          <p:nvPr>
            <p:ph type="body" idx="1"/>
          </p:nvPr>
        </p:nvSpPr>
        <p:spPr>
          <a:xfrm>
            <a:off x="889000" y="4637088"/>
            <a:ext cx="4891088" cy="4397375"/>
          </a:xfrm>
          <a:prstGeom prst="rect">
            <a:avLst/>
          </a:prstGeom>
          <a:noFill/>
          <a:ln/>
        </p:spPr>
        <p:txBody>
          <a:bodyPr lIns="90399" tIns="45200" rIns="90399" bIns="45200"/>
          <a:lstStyle/>
          <a:p>
            <a:pPr eaLnBrk="1" hangingPunct="1"/>
            <a:endParaRPr lang="en-US" dirty="0" smtClean="0"/>
          </a:p>
        </p:txBody>
      </p:sp>
    </p:spTree>
    <p:extLst>
      <p:ext uri="{BB962C8B-B14F-4D97-AF65-F5344CB8AC3E}">
        <p14:creationId xmlns:p14="http://schemas.microsoft.com/office/powerpoint/2010/main" val="207880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7DBC46D-1152-42EB-8388-7529E30EC1C2}" type="slidenum">
              <a:rPr lang="en-AU" smtClean="0"/>
              <a:pPr/>
              <a:t>7</a:t>
            </a:fld>
            <a:endParaRPr lang="en-AU" smtClean="0"/>
          </a:p>
        </p:txBody>
      </p:sp>
      <p:sp>
        <p:nvSpPr>
          <p:cNvPr id="36867" name="Rectangle 2"/>
          <p:cNvSpPr>
            <a:spLocks noGrp="1" noRot="1" noChangeAspect="1" noChangeArrowheads="1" noTextEdit="1"/>
          </p:cNvSpPr>
          <p:nvPr>
            <p:ph type="sldImg"/>
          </p:nvPr>
        </p:nvSpPr>
        <p:spPr>
          <a:xfrm>
            <a:off x="893763" y="727075"/>
            <a:ext cx="4883150" cy="3662363"/>
          </a:xfrm>
          <a:ln w="12700" cap="flat">
            <a:solidFill>
              <a:schemeClr val="tx1"/>
            </a:solidFill>
          </a:ln>
        </p:spPr>
      </p:sp>
      <p:sp>
        <p:nvSpPr>
          <p:cNvPr id="36868" name="Rectangle 3"/>
          <p:cNvSpPr>
            <a:spLocks noGrp="1" noChangeArrowheads="1"/>
          </p:cNvSpPr>
          <p:nvPr>
            <p:ph type="body" idx="1"/>
          </p:nvPr>
        </p:nvSpPr>
        <p:spPr>
          <a:xfrm>
            <a:off x="889000" y="4637088"/>
            <a:ext cx="4891088" cy="4397375"/>
          </a:xfrm>
          <a:prstGeom prst="rect">
            <a:avLst/>
          </a:prstGeom>
          <a:noFill/>
          <a:ln/>
        </p:spPr>
        <p:txBody>
          <a:bodyPr lIns="90399" tIns="45200" rIns="90399" bIns="45200"/>
          <a:lstStyle/>
          <a:p>
            <a:pPr eaLnBrk="1" hangingPunct="1"/>
            <a:endParaRPr lang="en-US" dirty="0" smtClean="0"/>
          </a:p>
        </p:txBody>
      </p:sp>
    </p:spTree>
    <p:extLst>
      <p:ext uri="{BB962C8B-B14F-4D97-AF65-F5344CB8AC3E}">
        <p14:creationId xmlns:p14="http://schemas.microsoft.com/office/powerpoint/2010/main" val="113614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15</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28272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8BDD-F6DC-4E25-AC4B-879BCEE72485}" type="slidenum">
              <a:rPr lang="en-US"/>
              <a:pPr/>
              <a:t>16</a:t>
            </a:fld>
            <a:endParaRPr lang="en-US"/>
          </a:p>
        </p:txBody>
      </p:sp>
      <p:sp>
        <p:nvSpPr>
          <p:cNvPr id="489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0866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40263"/>
            <a:ext cx="5486400" cy="379571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5517DD1C-02B1-4C8F-93D9-297A8F7A48AC}" type="slidenum">
              <a:rPr lang="en-US" smtClean="0"/>
              <a:pPr/>
              <a:t>17</a:t>
            </a:fld>
            <a:endParaRPr lang="en-US"/>
          </a:p>
        </p:txBody>
      </p:sp>
    </p:spTree>
    <p:extLst>
      <p:ext uri="{BB962C8B-B14F-4D97-AF65-F5344CB8AC3E}">
        <p14:creationId xmlns:p14="http://schemas.microsoft.com/office/powerpoint/2010/main" val="295104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D24A21E-0A5F-4990-969B-1FB020B365AF}" type="datetime1">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75AFC57-2E28-48C5-A12E-1211BFA1BFD6}" type="datetime1">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5E53C2-C002-43B2-A7B4-A85F4D731AD1}" type="datetime1">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endParaRPr lang="en-AU"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751556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89" y="177800"/>
            <a:ext cx="7624762" cy="8715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189" y="1366838"/>
            <a:ext cx="4027487" cy="5129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91076" y="1366838"/>
            <a:ext cx="4029075" cy="2487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91076" y="4006850"/>
            <a:ext cx="4029075" cy="248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87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41D514F-E41D-42C4-B3C1-6DBE54C95B41}" type="datetime1">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0332F-483E-49E8-A806-C10FFAC598B6}" type="datetime1">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FCA6D43-ADFB-4CB8-92C7-E0D1ED87D328}" type="datetime1">
              <a:rPr lang="en-AU" smtClean="0"/>
              <a:t>16/04/2019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6D0F3A5-E2A6-4B3E-A308-491686323386}" type="datetime1">
              <a:rPr lang="en-AU" smtClean="0"/>
              <a:t>16/04/2019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58AB921-F87B-4A8A-81E3-E5C51B1F6F38}" type="datetime1">
              <a:rPr lang="en-AU" smtClean="0"/>
              <a:t>16/04/2019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FE820-7A30-486D-8318-98FCB2910EC3}" type="datetime1">
              <a:rPr lang="en-AU" smtClean="0"/>
              <a:t>16/04/2019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754F8-2A28-40DB-88B4-A47BD5777B48}" type="datetime1">
              <a:rPr lang="en-AU" smtClean="0"/>
              <a:t>16/04/2019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8D6F1-BD2E-4271-9182-3AB0254951E1}" type="datetime1">
              <a:rPr lang="en-AU" smtClean="0"/>
              <a:t>16/04/2019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30DDB1-B307-480F-B13A-C5B2BF100690}"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CA858-C967-42E8-9DCC-FC797D5E33C2}" type="datetime1">
              <a:rPr lang="en-AU" smtClean="0"/>
              <a:t>16/04/2019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0DDB1-B307-480F-B13A-C5B2BF10069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111111111111111111.doc"/><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2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8.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3" Type="http://schemas.openxmlformats.org/officeDocument/2006/relationships/notesSlide" Target="../notesSlides/notesSlide19.xml"/><Relationship Id="rId7" Type="http://schemas.openxmlformats.org/officeDocument/2006/relationships/image" Target="../media/image31.wmf"/><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5.bin"/><Relationship Id="rId5" Type="http://schemas.openxmlformats.org/officeDocument/2006/relationships/image" Target="../media/image3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2.wmf"/><Relationship Id="rId14" Type="http://schemas.openxmlformats.org/officeDocument/2006/relationships/image" Target="../media/image34.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image" Target="../media/image38.wmf"/><Relationship Id="rId5" Type="http://schemas.openxmlformats.org/officeDocument/2006/relationships/oleObject" Target="../embeddings/oleObject19.bin"/><Relationship Id="rId10" Type="http://schemas.openxmlformats.org/officeDocument/2006/relationships/oleObject" Target="../embeddings/oleObject22.bin"/><Relationship Id="rId4" Type="http://schemas.openxmlformats.org/officeDocument/2006/relationships/image" Target="../media/image35.wmf"/><Relationship Id="rId9" Type="http://schemas.openxmlformats.org/officeDocument/2006/relationships/image" Target="../media/image37.wmf"/><Relationship Id="rId14" Type="http://schemas.openxmlformats.org/officeDocument/2006/relationships/image" Target="../media/image39.wmf"/></Relationships>
</file>

<file path=ppt/slides/_rels/slide4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1.wmf"/><Relationship Id="rId5" Type="http://schemas.openxmlformats.org/officeDocument/2006/relationships/oleObject" Target="../embeddings/oleObject26.bin"/><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3.wmf"/><Relationship Id="rId4" Type="http://schemas.openxmlformats.org/officeDocument/2006/relationships/image" Target="../media/image4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31.bin"/><Relationship Id="rId4" Type="http://schemas.openxmlformats.org/officeDocument/2006/relationships/image" Target="../media/image45.wmf"/></Relationships>
</file>

<file path=ppt/slides/_rels/slide4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8.wmf"/><Relationship Id="rId5" Type="http://schemas.openxmlformats.org/officeDocument/2006/relationships/oleObject" Target="../embeddings/oleObject33.bin"/><Relationship Id="rId10" Type="http://schemas.openxmlformats.org/officeDocument/2006/relationships/image" Target="../media/image49.wmf"/><Relationship Id="rId4" Type="http://schemas.openxmlformats.org/officeDocument/2006/relationships/image" Target="../media/image47.wmf"/><Relationship Id="rId9"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1.wmf"/><Relationship Id="rId5" Type="http://schemas.openxmlformats.org/officeDocument/2006/relationships/oleObject" Target="../embeddings/oleObject37.bin"/><Relationship Id="rId4" Type="http://schemas.openxmlformats.org/officeDocument/2006/relationships/image" Target="../media/image5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39.bin"/><Relationship Id="rId4" Type="http://schemas.openxmlformats.org/officeDocument/2006/relationships/image" Target="../media/image44.wmf"/></Relationships>
</file>

<file path=ppt/slides/_rels/slide5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5.wmf"/><Relationship Id="rId5" Type="http://schemas.openxmlformats.org/officeDocument/2006/relationships/oleObject" Target="../embeddings/oleObject42.bin"/><Relationship Id="rId4" Type="http://schemas.openxmlformats.org/officeDocument/2006/relationships/image" Target="../media/image5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8.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7.bin"/><Relationship Id="rId14" Type="http://schemas.openxmlformats.org/officeDocument/2006/relationships/image" Target="../media/image6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5.wmf"/><Relationship Id="rId5" Type="http://schemas.openxmlformats.org/officeDocument/2006/relationships/oleObject" Target="../embeddings/oleObject52.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4.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68.wmf"/><Relationship Id="rId5" Type="http://schemas.openxmlformats.org/officeDocument/2006/relationships/oleObject" Target="../embeddings/oleObject56.bin"/><Relationship Id="rId4" Type="http://schemas.openxmlformats.org/officeDocument/2006/relationships/image" Target="../media/image65.wmf"/></Relationships>
</file>

<file path=ppt/slides/_rels/slide62.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70.wmf"/><Relationship Id="rId5" Type="http://schemas.openxmlformats.org/officeDocument/2006/relationships/oleObject" Target="../embeddings/oleObject58.bin"/><Relationship Id="rId4" Type="http://schemas.openxmlformats.org/officeDocument/2006/relationships/image" Target="../media/image69.wmf"/></Relationships>
</file>

<file path=ppt/slides/_rels/slide6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73.wmf"/><Relationship Id="rId5" Type="http://schemas.openxmlformats.org/officeDocument/2006/relationships/oleObject" Target="../embeddings/oleObject61.bin"/><Relationship Id="rId4" Type="http://schemas.openxmlformats.org/officeDocument/2006/relationships/image" Target="../media/image72.wmf"/></Relationships>
</file>

<file path=ppt/slides/_rels/slide6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76.wmf"/><Relationship Id="rId5" Type="http://schemas.openxmlformats.org/officeDocument/2006/relationships/oleObject" Target="../embeddings/oleObject64.bin"/><Relationship Id="rId4" Type="http://schemas.openxmlformats.org/officeDocument/2006/relationships/image" Target="../media/image75.wmf"/></Relationships>
</file>

<file path=ppt/slides/_rels/slide6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79.wmf"/><Relationship Id="rId5" Type="http://schemas.openxmlformats.org/officeDocument/2006/relationships/oleObject" Target="../embeddings/oleObject67.bin"/><Relationship Id="rId4" Type="http://schemas.openxmlformats.org/officeDocument/2006/relationships/image" Target="../media/image78.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82.wmf"/><Relationship Id="rId5" Type="http://schemas.openxmlformats.org/officeDocument/2006/relationships/oleObject" Target="../embeddings/oleObject70.bin"/><Relationship Id="rId4" Type="http://schemas.openxmlformats.org/officeDocument/2006/relationships/image" Target="../media/image81.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83.wmf"/><Relationship Id="rId5" Type="http://schemas.openxmlformats.org/officeDocument/2006/relationships/oleObject" Target="../embeddings/oleObject72.bin"/><Relationship Id="rId4" Type="http://schemas.openxmlformats.org/officeDocument/2006/relationships/image" Target="../media/image65.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85.wmf"/><Relationship Id="rId5" Type="http://schemas.openxmlformats.org/officeDocument/2006/relationships/oleObject" Target="../embeddings/oleObject75.bin"/><Relationship Id="rId4" Type="http://schemas.openxmlformats.org/officeDocument/2006/relationships/image" Target="../media/image82.wmf"/></Relationships>
</file>

<file path=ppt/slides/_rels/slide7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oleObject" Target="../embeddings/oleObject76.bin"/><Relationship Id="rId7" Type="http://schemas.openxmlformats.org/officeDocument/2006/relationships/image" Target="../media/image87.png"/><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86.wmf"/><Relationship Id="rId5" Type="http://schemas.openxmlformats.org/officeDocument/2006/relationships/oleObject" Target="../embeddings/oleObject77.bin"/><Relationship Id="rId4" Type="http://schemas.openxmlformats.org/officeDocument/2006/relationships/image" Target="../media/image82.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90.wmf"/><Relationship Id="rId5" Type="http://schemas.openxmlformats.org/officeDocument/2006/relationships/oleObject" Target="../embeddings/oleObject79.bin"/><Relationship Id="rId4" Type="http://schemas.openxmlformats.org/officeDocument/2006/relationships/image" Target="../media/image89.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91.wmf"/><Relationship Id="rId4" Type="http://schemas.openxmlformats.org/officeDocument/2006/relationships/oleObject" Target="../embeddings/oleObject80.bin"/></Relationships>
</file>

<file path=ppt/slides/_rels/slide7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58.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84.bin"/><Relationship Id="rId14" Type="http://schemas.openxmlformats.org/officeDocument/2006/relationships/image" Target="../media/image62.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96.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94.wmf"/><Relationship Id="rId11" Type="http://schemas.openxmlformats.org/officeDocument/2006/relationships/oleObject" Target="../embeddings/oleObject92.bin"/><Relationship Id="rId5" Type="http://schemas.openxmlformats.org/officeDocument/2006/relationships/oleObject" Target="../embeddings/oleObject88.bin"/><Relationship Id="rId10"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image" Target="../media/image95.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98.wmf"/><Relationship Id="rId5" Type="http://schemas.openxmlformats.org/officeDocument/2006/relationships/oleObject" Target="../embeddings/oleObject94.bin"/><Relationship Id="rId4" Type="http://schemas.openxmlformats.org/officeDocument/2006/relationships/image" Target="../media/image97.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9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01.wmf"/><Relationship Id="rId5" Type="http://schemas.openxmlformats.org/officeDocument/2006/relationships/oleObject" Target="../embeddings/oleObject97.bin"/><Relationship Id="rId4" Type="http://schemas.openxmlformats.org/officeDocument/2006/relationships/image" Target="../media/image100.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03.wmf"/><Relationship Id="rId5" Type="http://schemas.openxmlformats.org/officeDocument/2006/relationships/oleObject" Target="../embeddings/oleObject99.bin"/><Relationship Id="rId4" Type="http://schemas.openxmlformats.org/officeDocument/2006/relationships/image" Target="../media/image102.w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37.vml"/><Relationship Id="rId5" Type="http://schemas.openxmlformats.org/officeDocument/2006/relationships/image" Target="../media/image44.wmf"/><Relationship Id="rId4" Type="http://schemas.openxmlformats.org/officeDocument/2006/relationships/oleObject" Target="../embeddings/oleObject100.bin"/></Relationships>
</file>

<file path=ppt/slides/_rels/slide8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0" name="Rectangle 4"/>
          <p:cNvSpPr>
            <a:spLocks noGrp="1" noChangeArrowheads="1"/>
          </p:cNvSpPr>
          <p:nvPr>
            <p:ph type="ctrTitle"/>
          </p:nvPr>
        </p:nvSpPr>
        <p:spPr>
          <a:xfrm>
            <a:off x="607422" y="1676400"/>
            <a:ext cx="8231778" cy="1470025"/>
          </a:xfrm>
        </p:spPr>
        <p:txBody>
          <a:bodyPr>
            <a:normAutofit fontScale="90000"/>
          </a:bodyPr>
          <a:lstStyle/>
          <a:p>
            <a:r>
              <a:rPr lang="en-US" sz="2800" b="1" dirty="0" smtClean="0">
                <a:solidFill>
                  <a:srgbClr val="C00000"/>
                </a:solidFill>
              </a:rPr>
              <a:t>Purchasing </a:t>
            </a:r>
            <a:r>
              <a:rPr lang="en-US" sz="2800" b="1" dirty="0">
                <a:solidFill>
                  <a:srgbClr val="C00000"/>
                </a:solidFill>
              </a:rPr>
              <a:t>Power </a:t>
            </a:r>
            <a:r>
              <a:rPr lang="en-US" sz="2800" b="1" dirty="0" smtClean="0">
                <a:solidFill>
                  <a:srgbClr val="C00000"/>
                </a:solidFill>
              </a:rPr>
              <a:t>Parities of Currencies and Real Expenditures – The International Comparison Program (ICP)</a:t>
            </a:r>
            <a:r>
              <a:rPr lang="en-AU" sz="2800" b="1" dirty="0" smtClean="0">
                <a:solidFill>
                  <a:srgbClr val="C00000"/>
                </a:solidFill>
              </a:rPr>
              <a:t/>
            </a:r>
            <a:br>
              <a:rPr lang="en-AU" sz="2800" b="1" dirty="0" smtClean="0">
                <a:solidFill>
                  <a:srgbClr val="C00000"/>
                </a:solidFill>
              </a:rPr>
            </a:br>
            <a:endParaRPr lang="en-US" sz="2800" b="1" dirty="0">
              <a:solidFill>
                <a:srgbClr val="C00000"/>
              </a:solidFill>
            </a:endParaRPr>
          </a:p>
        </p:txBody>
      </p:sp>
      <p:sp>
        <p:nvSpPr>
          <p:cNvPr id="485381" name="Rectangle 5"/>
          <p:cNvSpPr>
            <a:spLocks noGrp="1" noChangeArrowheads="1"/>
          </p:cNvSpPr>
          <p:nvPr>
            <p:ph type="subTitle" idx="1"/>
          </p:nvPr>
        </p:nvSpPr>
        <p:spPr>
          <a:xfrm>
            <a:off x="1143000" y="4038600"/>
            <a:ext cx="7391400" cy="685800"/>
          </a:xfrm>
        </p:spPr>
        <p:txBody>
          <a:bodyPr/>
          <a:lstStyle/>
          <a:p>
            <a:pPr>
              <a:lnSpc>
                <a:spcPct val="90000"/>
              </a:lnSpc>
            </a:pPr>
            <a:r>
              <a:rPr lang="en-US" sz="2000" b="1" i="1" dirty="0" smtClean="0">
                <a:solidFill>
                  <a:srgbClr val="0033CC"/>
                </a:solidFill>
              </a:rPr>
              <a:t>D.S</a:t>
            </a:r>
            <a:r>
              <a:rPr lang="en-US" sz="2000" b="1" i="1" dirty="0">
                <a:solidFill>
                  <a:srgbClr val="0033CC"/>
                </a:solidFill>
              </a:rPr>
              <a:t>. Prasada </a:t>
            </a:r>
            <a:r>
              <a:rPr lang="en-US" sz="2000" b="1" i="1" dirty="0" smtClean="0">
                <a:solidFill>
                  <a:srgbClr val="0033CC"/>
                </a:solidFill>
              </a:rPr>
              <a:t>Rao</a:t>
            </a:r>
            <a:endParaRPr lang="en-US" sz="2000" b="1" i="1" dirty="0">
              <a:solidFill>
                <a:srgbClr val="0033CC"/>
              </a:solidFill>
            </a:endParaRPr>
          </a:p>
          <a:p>
            <a:pPr>
              <a:lnSpc>
                <a:spcPct val="90000"/>
              </a:lnSpc>
              <a:spcBef>
                <a:spcPts val="0"/>
              </a:spcBef>
            </a:pPr>
            <a:r>
              <a:rPr lang="en-US" sz="1600" b="1" dirty="0" smtClean="0">
                <a:solidFill>
                  <a:schemeClr val="tx1"/>
                </a:solidFill>
              </a:rPr>
              <a:t>The University </a:t>
            </a:r>
            <a:r>
              <a:rPr lang="en-US" sz="1600" b="1" dirty="0">
                <a:solidFill>
                  <a:schemeClr val="tx1"/>
                </a:solidFill>
              </a:rPr>
              <a:t>of </a:t>
            </a:r>
            <a:r>
              <a:rPr lang="en-US" sz="1600" b="1" dirty="0" smtClean="0">
                <a:solidFill>
                  <a:schemeClr val="tx1"/>
                </a:solidFill>
              </a:rPr>
              <a:t>Queensland</a:t>
            </a:r>
          </a:p>
        </p:txBody>
      </p:sp>
      <p:sp>
        <p:nvSpPr>
          <p:cNvPr id="2" name="Slide Number Placeholder 1"/>
          <p:cNvSpPr>
            <a:spLocks noGrp="1"/>
          </p:cNvSpPr>
          <p:nvPr>
            <p:ph type="sldNum" sz="quarter" idx="12"/>
          </p:nvPr>
        </p:nvSpPr>
        <p:spPr/>
        <p:txBody>
          <a:bodyPr/>
          <a:lstStyle/>
          <a:p>
            <a:fld id="{9530DDB1-B307-480F-B13A-C5B2BF100690}" type="slidenum">
              <a:rPr lang="en-AU" smtClean="0"/>
              <a:pPr/>
              <a:t>1</a:t>
            </a:fld>
            <a:endParaRPr lang="en-AU"/>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485900" y="1063228"/>
            <a:ext cx="6172200" cy="529568"/>
          </a:xfrm>
          <a:noFill/>
          <a:ln>
            <a:miter lim="800000"/>
            <a:headEnd/>
            <a:tailEnd/>
          </a:ln>
        </p:spPr>
        <p:txBody>
          <a:bodyPr vert="horz" wrap="square" lIns="68580" tIns="34290" rIns="68580" bIns="34290" numCol="1" rtlCol="0" anchor="t" anchorCtr="0" compatLnSpc="1">
            <a:prstTxWarp prst="textNoShape">
              <a:avLst/>
            </a:prstTxWarp>
            <a:normAutofit fontScale="90000"/>
          </a:bodyPr>
          <a:lstStyle/>
          <a:p>
            <a:pPr algn="ctr" eaLnBrk="1" hangingPunct="1"/>
            <a:r>
              <a:rPr lang="en-US" sz="2325" b="1" dirty="0">
                <a:solidFill>
                  <a:srgbClr val="C00000"/>
                </a:solidFill>
                <a:latin typeface="Times New Roman" panose="02020603050405020304" pitchFamily="18" charset="0"/>
                <a:cs typeface="Times New Roman" panose="02020603050405020304" pitchFamily="18" charset="0"/>
              </a:rPr>
              <a:t>PPPs from ICP 2011</a:t>
            </a:r>
            <a:r>
              <a:rPr lang="en-US" sz="2400" b="1" dirty="0">
                <a:solidFill>
                  <a:srgbClr val="C00000"/>
                </a:solidFill>
                <a:latin typeface="Times New Roman" panose="02020603050405020304" pitchFamily="18" charset="0"/>
                <a:cs typeface="Times New Roman" panose="02020603050405020304" pitchFamily="18" charset="0"/>
              </a:rPr>
              <a:t/>
            </a:r>
            <a:br>
              <a:rPr lang="en-US" sz="2400" b="1" dirty="0">
                <a:solidFill>
                  <a:srgbClr val="C00000"/>
                </a:solidFill>
                <a:latin typeface="Times New Roman" panose="02020603050405020304" pitchFamily="18" charset="0"/>
                <a:cs typeface="Times New Roman" panose="02020603050405020304" pitchFamily="18" charset="0"/>
              </a:rPr>
            </a:br>
            <a:r>
              <a:rPr lang="en-US" sz="2025" b="1" dirty="0">
                <a:solidFill>
                  <a:srgbClr val="C00000"/>
                </a:solidFill>
                <a:latin typeface="Times New Roman" panose="02020603050405020304" pitchFamily="18" charset="0"/>
                <a:cs typeface="Times New Roman" panose="02020603050405020304" pitchFamily="18" charset="0"/>
              </a:rPr>
              <a:t>(selected countries)</a:t>
            </a:r>
          </a:p>
        </p:txBody>
      </p:sp>
      <p:sp>
        <p:nvSpPr>
          <p:cNvPr id="16387" name="Rectangle 3"/>
          <p:cNvSpPr>
            <a:spLocks noChangeArrowheads="1"/>
          </p:cNvSpPr>
          <p:nvPr/>
        </p:nvSpPr>
        <p:spPr bwMode="auto">
          <a:xfrm>
            <a:off x="1980010" y="1052514"/>
            <a:ext cx="5238750" cy="702469"/>
          </a:xfrm>
          <a:prstGeom prst="rect">
            <a:avLst/>
          </a:prstGeom>
          <a:noFill/>
          <a:ln w="9525">
            <a:noFill/>
            <a:miter lim="800000"/>
            <a:headEnd/>
            <a:tailEnd/>
          </a:ln>
        </p:spPr>
        <p:txBody>
          <a:bodyPr/>
          <a:lstStyle/>
          <a:p>
            <a:pPr algn="ctr"/>
            <a:endParaRPr lang="en-US" sz="2100" b="1">
              <a:solidFill>
                <a:schemeClr val="accent2"/>
              </a:solidFill>
            </a:endParaRPr>
          </a:p>
        </p:txBody>
      </p:sp>
      <p:graphicFrame>
        <p:nvGraphicFramePr>
          <p:cNvPr id="172061" name="Group 29"/>
          <p:cNvGraphicFramePr>
            <a:graphicFrameLocks noGrp="1"/>
          </p:cNvGraphicFramePr>
          <p:nvPr>
            <p:ph idx="1"/>
            <p:extLst>
              <p:ext uri="{D42A27DB-BD31-4B8C-83A1-F6EECF244321}">
                <p14:modId xmlns:p14="http://schemas.microsoft.com/office/powerpoint/2010/main" val="2646713212"/>
              </p:ext>
            </p:extLst>
          </p:nvPr>
        </p:nvGraphicFramePr>
        <p:xfrm>
          <a:off x="1494236" y="2057400"/>
          <a:ext cx="6163866" cy="2834640"/>
        </p:xfrm>
        <a:graphic>
          <a:graphicData uri="http://schemas.openxmlformats.org/drawingml/2006/table">
            <a:tbl>
              <a:tblPr/>
              <a:tblGrid>
                <a:gridCol w="1540669"/>
                <a:gridCol w="1541859"/>
                <a:gridCol w="1540669"/>
                <a:gridCol w="1540669"/>
              </a:tblGrid>
              <a:tr h="617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CC"/>
                          </a:solidFill>
                          <a:effectLst/>
                          <a:latin typeface="Times New Roman" pitchFamily="18" charset="0"/>
                        </a:rPr>
                        <a:t>Country</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3300"/>
                          </a:solidFill>
                          <a:effectLst/>
                          <a:latin typeface="Times New Roman" pitchFamily="18" charset="0"/>
                        </a:rPr>
                        <a:t>Exch. Rate US$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PPP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CC66"/>
                          </a:solidFill>
                          <a:effectLst/>
                          <a:latin typeface="Times New Roman" pitchFamily="18" charset="0"/>
                        </a:rPr>
                        <a:t>PLI% (World=100)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7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P.R. China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Hong Kong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India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Australia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Italy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Luxembourg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Ethiopia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33CC"/>
                          </a:solidFill>
                          <a:effectLst/>
                          <a:latin typeface="Times New Roman" pitchFamily="18" charset="0"/>
                        </a:rPr>
                        <a:t>Austria</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6.461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7.784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46.67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0.969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0.719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0.719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16.899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FF3300"/>
                          </a:solidFill>
                          <a:effectLst/>
                          <a:latin typeface="Times New Roman" pitchFamily="18" charset="0"/>
                        </a:rPr>
                        <a:t>0.719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3.506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5.462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15.109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1.511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0.768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0.906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4.919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0.830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70.0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90.5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41.7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201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137.7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162.4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37.5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CC66"/>
                          </a:solidFill>
                          <a:effectLst/>
                          <a:latin typeface="Times New Roman" pitchFamily="18" charset="0"/>
                        </a:rPr>
                        <a:t>148.8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5" name="Text Box 30"/>
          <p:cNvSpPr txBox="1">
            <a:spLocks noChangeArrowheads="1"/>
          </p:cNvSpPr>
          <p:nvPr/>
        </p:nvSpPr>
        <p:spPr bwMode="auto">
          <a:xfrm>
            <a:off x="1494234" y="5049441"/>
            <a:ext cx="5516165" cy="369332"/>
          </a:xfrm>
          <a:prstGeom prst="rect">
            <a:avLst/>
          </a:prstGeom>
          <a:noFill/>
          <a:ln w="9525">
            <a:noFill/>
            <a:miter lim="800000"/>
            <a:headEnd/>
            <a:tailEnd/>
          </a:ln>
        </p:spPr>
        <p:txBody>
          <a:bodyPr wrap="square">
            <a:spAutoFit/>
          </a:bodyPr>
          <a:lstStyle/>
          <a:p>
            <a:pPr>
              <a:spcBef>
                <a:spcPct val="50000"/>
              </a:spcBef>
            </a:pPr>
            <a:r>
              <a:rPr lang="en-US" sz="1800" b="1" dirty="0"/>
              <a:t>Source: World Bank, 2014, Results from ICP 2011.</a:t>
            </a:r>
          </a:p>
        </p:txBody>
      </p:sp>
    </p:spTree>
    <p:extLst>
      <p:ext uri="{BB962C8B-B14F-4D97-AF65-F5344CB8AC3E}">
        <p14:creationId xmlns:p14="http://schemas.microsoft.com/office/powerpoint/2010/main" val="336033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485900" y="1063228"/>
            <a:ext cx="6172200" cy="529568"/>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r>
              <a:rPr lang="en-US" sz="2100" b="1" dirty="0">
                <a:solidFill>
                  <a:srgbClr val="C00000"/>
                </a:solidFill>
                <a:latin typeface="Times New Roman" panose="02020603050405020304" pitchFamily="18" charset="0"/>
                <a:cs typeface="Times New Roman" panose="02020603050405020304" pitchFamily="18" charset="0"/>
              </a:rPr>
              <a:t>ICP 2011: 12 Largest Economies in 2011</a:t>
            </a:r>
            <a:endParaRPr lang="en-US" sz="1800" b="1" dirty="0">
              <a:solidFill>
                <a:srgbClr val="C00000"/>
              </a:solidFill>
              <a:latin typeface="Times New Roman" panose="02020603050405020304" pitchFamily="18" charset="0"/>
              <a:cs typeface="Times New Roman" panose="02020603050405020304" pitchFamily="18" charset="0"/>
            </a:endParaRPr>
          </a:p>
        </p:txBody>
      </p:sp>
      <p:sp>
        <p:nvSpPr>
          <p:cNvPr id="16387" name="Rectangle 3"/>
          <p:cNvSpPr>
            <a:spLocks noChangeArrowheads="1"/>
          </p:cNvSpPr>
          <p:nvPr/>
        </p:nvSpPr>
        <p:spPr bwMode="auto">
          <a:xfrm>
            <a:off x="1980010" y="1052514"/>
            <a:ext cx="5238750" cy="702469"/>
          </a:xfrm>
          <a:prstGeom prst="rect">
            <a:avLst/>
          </a:prstGeom>
          <a:noFill/>
          <a:ln w="9525">
            <a:noFill/>
            <a:miter lim="800000"/>
            <a:headEnd/>
            <a:tailEnd/>
          </a:ln>
        </p:spPr>
        <p:txBody>
          <a:bodyPr/>
          <a:lstStyle/>
          <a:p>
            <a:pPr algn="ctr"/>
            <a:endParaRPr lang="en-US" sz="2100" b="1">
              <a:solidFill>
                <a:schemeClr val="accent2"/>
              </a:solidFill>
            </a:endParaRPr>
          </a:p>
        </p:txBody>
      </p:sp>
      <p:sp>
        <p:nvSpPr>
          <p:cNvPr id="16405" name="Text Box 30"/>
          <p:cNvSpPr txBox="1">
            <a:spLocks noChangeArrowheads="1"/>
          </p:cNvSpPr>
          <p:nvPr/>
        </p:nvSpPr>
        <p:spPr bwMode="auto">
          <a:xfrm>
            <a:off x="1385646" y="5427222"/>
            <a:ext cx="5833114" cy="369332"/>
          </a:xfrm>
          <a:prstGeom prst="rect">
            <a:avLst/>
          </a:prstGeom>
          <a:noFill/>
          <a:ln w="9525">
            <a:noFill/>
            <a:miter lim="800000"/>
            <a:headEnd/>
            <a:tailEnd/>
          </a:ln>
        </p:spPr>
        <p:txBody>
          <a:bodyPr wrap="square">
            <a:spAutoFit/>
          </a:bodyPr>
          <a:lstStyle/>
          <a:p>
            <a:pPr>
              <a:spcBef>
                <a:spcPct val="50000"/>
              </a:spcBef>
            </a:pPr>
            <a:r>
              <a:rPr lang="en-US" sz="1800" b="1" dirty="0"/>
              <a:t>Source: World Bank, Results from ICP </a:t>
            </a:r>
            <a:r>
              <a:rPr lang="en-US" sz="1800" b="1" dirty="0" smtClean="0"/>
              <a:t>2011</a:t>
            </a:r>
            <a:r>
              <a:rPr lang="en-US" sz="1800" b="1" dirty="0"/>
              <a:t>.</a:t>
            </a:r>
          </a:p>
        </p:txBody>
      </p:sp>
      <p:graphicFrame>
        <p:nvGraphicFramePr>
          <p:cNvPr id="6" name="Table 5"/>
          <p:cNvGraphicFramePr>
            <a:graphicFrameLocks noGrp="1"/>
          </p:cNvGraphicFramePr>
          <p:nvPr>
            <p:extLst/>
          </p:nvPr>
        </p:nvGraphicFramePr>
        <p:xfrm>
          <a:off x="1514477" y="2057400"/>
          <a:ext cx="6115049" cy="3272409"/>
        </p:xfrm>
        <a:graphic>
          <a:graphicData uri="http://schemas.openxmlformats.org/drawingml/2006/table">
            <a:tbl>
              <a:tblPr firstRow="1" firstCol="1" bandRow="1"/>
              <a:tblGrid>
                <a:gridCol w="980178"/>
                <a:gridCol w="1167900"/>
                <a:gridCol w="1363667"/>
                <a:gridCol w="1558765"/>
                <a:gridCol w="1044539"/>
              </a:tblGrid>
              <a:tr h="591753">
                <a:tc>
                  <a:txBody>
                    <a:bodyPr/>
                    <a:lstStyle/>
                    <a:p>
                      <a:pPr marL="0" marR="0">
                        <a:spcBef>
                          <a:spcPts val="0"/>
                        </a:spcBef>
                        <a:spcAft>
                          <a:spcPts val="0"/>
                        </a:spcAft>
                      </a:pPr>
                      <a:r>
                        <a:rPr lang="en-US" sz="1200" b="1" dirty="0">
                          <a:solidFill>
                            <a:schemeClr val="bg1"/>
                          </a:solidFill>
                          <a:effectLst/>
                          <a:latin typeface="Calibri"/>
                          <a:ea typeface="MS Mincho"/>
                          <a:cs typeface="Arial"/>
                        </a:rPr>
                        <a:t>Ranking by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GDP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(PPP-based)</a:t>
                      </a:r>
                      <a:endParaRPr lang="en-US" sz="1500" b="1" dirty="0">
                        <a:solidFill>
                          <a:schemeClr val="bg1"/>
                        </a:solidFill>
                        <a:effectLst/>
                        <a:latin typeface="Cambria"/>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200" b="1" dirty="0">
                          <a:solidFill>
                            <a:schemeClr val="bg1"/>
                          </a:solidFill>
                          <a:effectLst/>
                          <a:latin typeface="Calibri"/>
                          <a:ea typeface="MS Mincho"/>
                          <a:cs typeface="Arial"/>
                        </a:rPr>
                        <a:t>Economy</a:t>
                      </a:r>
                      <a:endParaRPr lang="en-US" sz="1500" b="1" dirty="0">
                        <a:solidFill>
                          <a:schemeClr val="bg1"/>
                        </a:solidFill>
                        <a:effectLst/>
                        <a:latin typeface="Cambria"/>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200" b="1" dirty="0">
                          <a:solidFill>
                            <a:schemeClr val="bg1"/>
                          </a:solidFill>
                          <a:effectLst/>
                          <a:latin typeface="Calibri"/>
                          <a:ea typeface="MS Mincho"/>
                          <a:cs typeface="Arial"/>
                        </a:rPr>
                        <a:t>Share of world GDP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(PPP-based,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world = 100)</a:t>
                      </a:r>
                      <a:endParaRPr lang="en-US" sz="1500" b="1" dirty="0">
                        <a:solidFill>
                          <a:schemeClr val="bg1"/>
                        </a:solidFill>
                        <a:effectLst/>
                        <a:latin typeface="Cambria"/>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200" b="1" dirty="0">
                          <a:solidFill>
                            <a:schemeClr val="bg1"/>
                          </a:solidFill>
                          <a:effectLst/>
                          <a:latin typeface="Calibri"/>
                          <a:ea typeface="MS Mincho"/>
                          <a:cs typeface="Arial"/>
                        </a:rPr>
                        <a:t>Share of world GDP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(exchange rate–based,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world = 100)</a:t>
                      </a:r>
                      <a:endParaRPr lang="en-US" sz="1500" b="1" dirty="0">
                        <a:solidFill>
                          <a:schemeClr val="bg1"/>
                        </a:solidFill>
                        <a:effectLst/>
                        <a:latin typeface="Cambria"/>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200" b="1" dirty="0">
                          <a:solidFill>
                            <a:schemeClr val="bg1"/>
                          </a:solidFill>
                          <a:effectLst/>
                          <a:latin typeface="Calibri"/>
                          <a:ea typeface="MS Mincho"/>
                          <a:cs typeface="Arial"/>
                        </a:rPr>
                        <a:t>Ranking by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GDP per capita </a:t>
                      </a:r>
                      <a:br>
                        <a:rPr lang="en-US" sz="1200" b="1" dirty="0">
                          <a:solidFill>
                            <a:schemeClr val="bg1"/>
                          </a:solidFill>
                          <a:effectLst/>
                          <a:latin typeface="Calibri"/>
                          <a:ea typeface="MS Mincho"/>
                          <a:cs typeface="Arial"/>
                        </a:rPr>
                      </a:br>
                      <a:r>
                        <a:rPr lang="en-US" sz="1200" b="1" dirty="0">
                          <a:solidFill>
                            <a:schemeClr val="bg1"/>
                          </a:solidFill>
                          <a:effectLst/>
                          <a:latin typeface="Calibri"/>
                          <a:ea typeface="MS Mincho"/>
                          <a:cs typeface="Arial"/>
                        </a:rPr>
                        <a:t>(PPP-based)</a:t>
                      </a:r>
                      <a:endParaRPr lang="en-US" sz="1500" b="1" dirty="0">
                        <a:solidFill>
                          <a:schemeClr val="bg1"/>
                        </a:solidFill>
                        <a:effectLst/>
                        <a:latin typeface="Cambria"/>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223388">
                <a:tc>
                  <a:txBody>
                    <a:bodyPr/>
                    <a:lstStyle/>
                    <a:p>
                      <a:pPr marL="0" marR="0">
                        <a:spcBef>
                          <a:spcPts val="0"/>
                        </a:spcBef>
                        <a:spcAft>
                          <a:spcPts val="0"/>
                        </a:spcAft>
                      </a:pPr>
                      <a:r>
                        <a:rPr lang="en-US" sz="1200" dirty="0">
                          <a:solidFill>
                            <a:srgbClr val="000000"/>
                          </a:solidFill>
                          <a:effectLst/>
                          <a:latin typeface="Calibri"/>
                          <a:ea typeface="MS Mincho"/>
                          <a:cs typeface="Arial"/>
                        </a:rPr>
                        <a:t>1</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200" dirty="0">
                          <a:solidFill>
                            <a:srgbClr val="000000"/>
                          </a:solidFill>
                          <a:effectLst/>
                          <a:latin typeface="Calibri"/>
                          <a:ea typeface="MS Mincho"/>
                          <a:cs typeface="Arial"/>
                        </a:rPr>
                        <a:t>United States</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17.1</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22.1</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12</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23388">
                <a:tc>
                  <a:txBody>
                    <a:bodyPr/>
                    <a:lstStyle/>
                    <a:p>
                      <a:pPr marL="0" marR="0">
                        <a:spcBef>
                          <a:spcPts val="0"/>
                        </a:spcBef>
                        <a:spcAft>
                          <a:spcPts val="0"/>
                        </a:spcAft>
                      </a:pPr>
                      <a:r>
                        <a:rPr lang="en-US" sz="1200" dirty="0">
                          <a:solidFill>
                            <a:srgbClr val="000000"/>
                          </a:solidFill>
                          <a:effectLst/>
                          <a:latin typeface="Calibri"/>
                          <a:ea typeface="MS Mincho"/>
                          <a:cs typeface="Arial"/>
                        </a:rPr>
                        <a:t>2</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200" b="1" dirty="0">
                          <a:solidFill>
                            <a:srgbClr val="000000"/>
                          </a:solidFill>
                          <a:effectLst/>
                          <a:latin typeface="Calibri"/>
                          <a:ea typeface="MS Mincho"/>
                          <a:cs typeface="Arial"/>
                        </a:rPr>
                        <a:t>China</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14.9</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b="1">
                          <a:solidFill>
                            <a:srgbClr val="000000"/>
                          </a:solidFill>
                          <a:effectLst/>
                          <a:latin typeface="Calibri"/>
                          <a:ea typeface="MS Mincho"/>
                          <a:cs typeface="Arial"/>
                        </a:rPr>
                        <a:t>10.4</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99</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223388">
                <a:tc>
                  <a:txBody>
                    <a:bodyPr/>
                    <a:lstStyle/>
                    <a:p>
                      <a:pPr marL="0" marR="0">
                        <a:spcBef>
                          <a:spcPts val="0"/>
                        </a:spcBef>
                        <a:spcAft>
                          <a:spcPts val="0"/>
                        </a:spcAft>
                      </a:pPr>
                      <a:r>
                        <a:rPr lang="en-US" sz="1200">
                          <a:solidFill>
                            <a:srgbClr val="000000"/>
                          </a:solidFill>
                          <a:effectLst/>
                          <a:latin typeface="Calibri"/>
                          <a:ea typeface="MS Mincho"/>
                          <a:cs typeface="Arial"/>
                        </a:rPr>
                        <a:t>3</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200" b="1">
                          <a:solidFill>
                            <a:srgbClr val="000000"/>
                          </a:solidFill>
                          <a:effectLst/>
                          <a:latin typeface="Calibri"/>
                          <a:ea typeface="MS Mincho"/>
                          <a:cs typeface="Arial"/>
                        </a:rPr>
                        <a:t>India</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6.4</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2.7</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127</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23388">
                <a:tc>
                  <a:txBody>
                    <a:bodyPr/>
                    <a:lstStyle/>
                    <a:p>
                      <a:pPr marL="0" marR="0">
                        <a:spcBef>
                          <a:spcPts val="0"/>
                        </a:spcBef>
                        <a:spcAft>
                          <a:spcPts val="0"/>
                        </a:spcAft>
                      </a:pPr>
                      <a:r>
                        <a:rPr lang="en-US" sz="1200" dirty="0">
                          <a:solidFill>
                            <a:srgbClr val="000000"/>
                          </a:solidFill>
                          <a:effectLst/>
                          <a:latin typeface="Calibri"/>
                          <a:ea typeface="MS Mincho"/>
                          <a:cs typeface="Arial"/>
                        </a:rPr>
                        <a:t>4</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200">
                          <a:solidFill>
                            <a:srgbClr val="000000"/>
                          </a:solidFill>
                          <a:effectLst/>
                          <a:latin typeface="Calibri"/>
                          <a:ea typeface="MS Mincho"/>
                          <a:cs typeface="Arial"/>
                        </a:rPr>
                        <a:t>Japan</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4.8</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8.4</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33</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223388">
                <a:tc>
                  <a:txBody>
                    <a:bodyPr/>
                    <a:lstStyle/>
                    <a:p>
                      <a:pPr marL="0" marR="0">
                        <a:spcBef>
                          <a:spcPts val="0"/>
                        </a:spcBef>
                        <a:spcAft>
                          <a:spcPts val="0"/>
                        </a:spcAft>
                      </a:pPr>
                      <a:r>
                        <a:rPr lang="en-US" sz="1200">
                          <a:solidFill>
                            <a:srgbClr val="000000"/>
                          </a:solidFill>
                          <a:effectLst/>
                          <a:latin typeface="Calibri"/>
                          <a:ea typeface="MS Mincho"/>
                          <a:cs typeface="Arial"/>
                        </a:rPr>
                        <a:t>5</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200">
                          <a:solidFill>
                            <a:srgbClr val="000000"/>
                          </a:solidFill>
                          <a:effectLst/>
                          <a:latin typeface="Calibri"/>
                          <a:ea typeface="MS Mincho"/>
                          <a:cs typeface="Arial"/>
                        </a:rPr>
                        <a:t>Germany</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3.7</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5.2</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24</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23388">
                <a:tc>
                  <a:txBody>
                    <a:bodyPr/>
                    <a:lstStyle/>
                    <a:p>
                      <a:pPr marL="0" marR="0">
                        <a:spcBef>
                          <a:spcPts val="0"/>
                        </a:spcBef>
                        <a:spcAft>
                          <a:spcPts val="0"/>
                        </a:spcAft>
                      </a:pPr>
                      <a:r>
                        <a:rPr lang="en-US" sz="1200" dirty="0">
                          <a:solidFill>
                            <a:srgbClr val="000000"/>
                          </a:solidFill>
                          <a:effectLst/>
                          <a:latin typeface="Calibri"/>
                          <a:ea typeface="MS Mincho"/>
                          <a:cs typeface="Arial"/>
                        </a:rPr>
                        <a:t>6</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200" b="1" dirty="0" smtClean="0">
                          <a:solidFill>
                            <a:srgbClr val="000000"/>
                          </a:solidFill>
                          <a:effectLst/>
                          <a:latin typeface="Calibri"/>
                          <a:ea typeface="MS Mincho"/>
                          <a:cs typeface="Arial"/>
                        </a:rPr>
                        <a:t>Russia</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3.5</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2.7</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55</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223388">
                <a:tc>
                  <a:txBody>
                    <a:bodyPr/>
                    <a:lstStyle/>
                    <a:p>
                      <a:pPr marL="0" marR="0">
                        <a:spcBef>
                          <a:spcPts val="0"/>
                        </a:spcBef>
                        <a:spcAft>
                          <a:spcPts val="0"/>
                        </a:spcAft>
                      </a:pPr>
                      <a:r>
                        <a:rPr lang="en-US" sz="1200" dirty="0">
                          <a:solidFill>
                            <a:srgbClr val="000000"/>
                          </a:solidFill>
                          <a:effectLst/>
                          <a:latin typeface="Calibri"/>
                          <a:ea typeface="MS Mincho"/>
                          <a:cs typeface="Arial"/>
                        </a:rPr>
                        <a:t>7</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200" b="1">
                          <a:solidFill>
                            <a:srgbClr val="000000"/>
                          </a:solidFill>
                          <a:effectLst/>
                          <a:latin typeface="Calibri"/>
                          <a:ea typeface="MS Mincho"/>
                          <a:cs typeface="Arial"/>
                        </a:rPr>
                        <a:t>Brazil</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b="1">
                          <a:solidFill>
                            <a:srgbClr val="000000"/>
                          </a:solidFill>
                          <a:effectLst/>
                          <a:latin typeface="Calibri"/>
                          <a:ea typeface="MS Mincho"/>
                          <a:cs typeface="Arial"/>
                        </a:rPr>
                        <a:t>3.1</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3.5</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80</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23388">
                <a:tc>
                  <a:txBody>
                    <a:bodyPr/>
                    <a:lstStyle/>
                    <a:p>
                      <a:pPr marL="0" marR="0">
                        <a:spcBef>
                          <a:spcPts val="0"/>
                        </a:spcBef>
                        <a:spcAft>
                          <a:spcPts val="0"/>
                        </a:spcAft>
                      </a:pPr>
                      <a:r>
                        <a:rPr lang="en-US" sz="1200">
                          <a:solidFill>
                            <a:srgbClr val="000000"/>
                          </a:solidFill>
                          <a:effectLst/>
                          <a:latin typeface="Calibri"/>
                          <a:ea typeface="MS Mincho"/>
                          <a:cs typeface="Arial"/>
                        </a:rPr>
                        <a:t>8</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200" dirty="0">
                          <a:solidFill>
                            <a:srgbClr val="000000"/>
                          </a:solidFill>
                          <a:effectLst/>
                          <a:latin typeface="Calibri"/>
                          <a:ea typeface="MS Mincho"/>
                          <a:cs typeface="Arial"/>
                        </a:rPr>
                        <a:t>France</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2.6</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4.0</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30</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223388">
                <a:tc>
                  <a:txBody>
                    <a:bodyPr/>
                    <a:lstStyle/>
                    <a:p>
                      <a:pPr marL="0" marR="0">
                        <a:spcBef>
                          <a:spcPts val="0"/>
                        </a:spcBef>
                        <a:spcAft>
                          <a:spcPts val="0"/>
                        </a:spcAft>
                      </a:pPr>
                      <a:r>
                        <a:rPr lang="en-US" sz="1200" dirty="0">
                          <a:solidFill>
                            <a:srgbClr val="000000"/>
                          </a:solidFill>
                          <a:effectLst/>
                          <a:latin typeface="Calibri"/>
                          <a:ea typeface="MS Mincho"/>
                          <a:cs typeface="Arial"/>
                        </a:rPr>
                        <a:t>9</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200">
                          <a:solidFill>
                            <a:srgbClr val="000000"/>
                          </a:solidFill>
                          <a:effectLst/>
                          <a:latin typeface="Calibri"/>
                          <a:ea typeface="MS Mincho"/>
                          <a:cs typeface="Arial"/>
                        </a:rPr>
                        <a:t>United Kingdom</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2.4</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3.5</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32</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23388">
                <a:tc>
                  <a:txBody>
                    <a:bodyPr/>
                    <a:lstStyle/>
                    <a:p>
                      <a:pPr marL="0" marR="0">
                        <a:spcBef>
                          <a:spcPts val="0"/>
                        </a:spcBef>
                        <a:spcAft>
                          <a:spcPts val="0"/>
                        </a:spcAft>
                      </a:pPr>
                      <a:r>
                        <a:rPr lang="en-US" sz="1200">
                          <a:solidFill>
                            <a:srgbClr val="000000"/>
                          </a:solidFill>
                          <a:effectLst/>
                          <a:latin typeface="Calibri"/>
                          <a:ea typeface="MS Mincho"/>
                          <a:cs typeface="Arial"/>
                        </a:rPr>
                        <a:t>10</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200" b="1">
                          <a:solidFill>
                            <a:srgbClr val="000000"/>
                          </a:solidFill>
                          <a:effectLst/>
                          <a:latin typeface="Calibri"/>
                          <a:ea typeface="MS Mincho"/>
                          <a:cs typeface="Arial"/>
                        </a:rPr>
                        <a:t>Indonesia</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b="1">
                          <a:solidFill>
                            <a:srgbClr val="000000"/>
                          </a:solidFill>
                          <a:effectLst/>
                          <a:latin typeface="Calibri"/>
                          <a:ea typeface="MS Mincho"/>
                          <a:cs typeface="Arial"/>
                        </a:rPr>
                        <a:t>2.3</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1.2</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107</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223388">
                <a:tc>
                  <a:txBody>
                    <a:bodyPr/>
                    <a:lstStyle/>
                    <a:p>
                      <a:pPr marL="0" marR="0">
                        <a:spcBef>
                          <a:spcPts val="0"/>
                        </a:spcBef>
                        <a:spcAft>
                          <a:spcPts val="0"/>
                        </a:spcAft>
                      </a:pPr>
                      <a:r>
                        <a:rPr lang="en-US" sz="1200">
                          <a:solidFill>
                            <a:srgbClr val="000000"/>
                          </a:solidFill>
                          <a:effectLst/>
                          <a:latin typeface="Calibri"/>
                          <a:ea typeface="MS Mincho"/>
                          <a:cs typeface="Arial"/>
                        </a:rPr>
                        <a:t>11</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200">
                          <a:solidFill>
                            <a:srgbClr val="000000"/>
                          </a:solidFill>
                          <a:effectLst/>
                          <a:latin typeface="Calibri"/>
                          <a:ea typeface="MS Mincho"/>
                          <a:cs typeface="Arial"/>
                        </a:rPr>
                        <a:t>Italy</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a:solidFill>
                            <a:srgbClr val="000000"/>
                          </a:solidFill>
                          <a:effectLst/>
                          <a:latin typeface="Calibri"/>
                          <a:ea typeface="MS Mincho"/>
                          <a:cs typeface="Arial"/>
                        </a:rPr>
                        <a:t>2.3</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3.1</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34</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23388">
                <a:tc>
                  <a:txBody>
                    <a:bodyPr/>
                    <a:lstStyle/>
                    <a:p>
                      <a:pPr marL="0" marR="0">
                        <a:spcBef>
                          <a:spcPts val="0"/>
                        </a:spcBef>
                        <a:spcAft>
                          <a:spcPts val="0"/>
                        </a:spcAft>
                      </a:pPr>
                      <a:r>
                        <a:rPr lang="en-US" sz="1200">
                          <a:solidFill>
                            <a:srgbClr val="000000"/>
                          </a:solidFill>
                          <a:effectLst/>
                          <a:latin typeface="Calibri"/>
                          <a:ea typeface="MS Mincho"/>
                          <a:cs typeface="Arial"/>
                        </a:rPr>
                        <a:t>12</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CE6F1"/>
                    </a:solidFill>
                  </a:tcPr>
                </a:tc>
                <a:tc>
                  <a:txBody>
                    <a:bodyPr/>
                    <a:lstStyle/>
                    <a:p>
                      <a:pPr marL="0" marR="0">
                        <a:spcBef>
                          <a:spcPts val="0"/>
                        </a:spcBef>
                        <a:spcAft>
                          <a:spcPts val="0"/>
                        </a:spcAft>
                      </a:pPr>
                      <a:r>
                        <a:rPr lang="en-US" sz="1200" b="1">
                          <a:solidFill>
                            <a:srgbClr val="000000"/>
                          </a:solidFill>
                          <a:effectLst/>
                          <a:latin typeface="Calibri"/>
                          <a:ea typeface="MS Mincho"/>
                          <a:cs typeface="Arial"/>
                        </a:rPr>
                        <a:t>Mexico</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CE6F1"/>
                    </a:solidFill>
                  </a:tcPr>
                </a:tc>
                <a:tc>
                  <a:txBody>
                    <a:bodyPr/>
                    <a:lstStyle/>
                    <a:p>
                      <a:pPr marL="0" marR="0" algn="r">
                        <a:spcBef>
                          <a:spcPts val="0"/>
                        </a:spcBef>
                        <a:spcAft>
                          <a:spcPts val="0"/>
                        </a:spcAft>
                      </a:pPr>
                      <a:r>
                        <a:rPr lang="en-US" sz="1200" b="1">
                          <a:solidFill>
                            <a:srgbClr val="000000"/>
                          </a:solidFill>
                          <a:effectLst/>
                          <a:latin typeface="Calibri"/>
                          <a:ea typeface="MS Mincho"/>
                          <a:cs typeface="Arial"/>
                        </a:rPr>
                        <a:t>2.1</a:t>
                      </a:r>
                      <a:endParaRPr lang="en-US" sz="150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CE6F1"/>
                    </a:solidFill>
                  </a:tcPr>
                </a:tc>
                <a:tc>
                  <a:txBody>
                    <a:bodyPr/>
                    <a:lstStyle/>
                    <a:p>
                      <a:pPr marL="0" marR="0" algn="r">
                        <a:spcBef>
                          <a:spcPts val="0"/>
                        </a:spcBef>
                        <a:spcAft>
                          <a:spcPts val="0"/>
                        </a:spcAft>
                      </a:pPr>
                      <a:r>
                        <a:rPr lang="en-US" sz="1200" b="1" dirty="0">
                          <a:solidFill>
                            <a:srgbClr val="000000"/>
                          </a:solidFill>
                          <a:effectLst/>
                          <a:latin typeface="Calibri"/>
                          <a:ea typeface="MS Mincho"/>
                          <a:cs typeface="Arial"/>
                        </a:rPr>
                        <a:t>1.7</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CE6F1"/>
                    </a:solidFill>
                  </a:tcPr>
                </a:tc>
                <a:tc>
                  <a:txBody>
                    <a:bodyPr/>
                    <a:lstStyle/>
                    <a:p>
                      <a:pPr marL="0" marR="0" algn="r">
                        <a:spcBef>
                          <a:spcPts val="0"/>
                        </a:spcBef>
                        <a:spcAft>
                          <a:spcPts val="0"/>
                        </a:spcAft>
                      </a:pPr>
                      <a:r>
                        <a:rPr lang="en-US" sz="1200" dirty="0">
                          <a:solidFill>
                            <a:srgbClr val="000000"/>
                          </a:solidFill>
                          <a:effectLst/>
                          <a:latin typeface="Calibri"/>
                          <a:ea typeface="MS Mincho"/>
                          <a:cs typeface="Arial"/>
                        </a:rPr>
                        <a:t>72</a:t>
                      </a:r>
                      <a:endParaRPr lang="en-US" sz="1500" dirty="0">
                        <a:effectLst/>
                        <a:latin typeface="Cambria"/>
                        <a:ea typeface="MS Mincho"/>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CE6F1"/>
                    </a:solidFill>
                  </a:tcPr>
                </a:tc>
              </a:tr>
            </a:tbl>
          </a:graphicData>
        </a:graphic>
      </p:graphicFrame>
    </p:spTree>
    <p:extLst>
      <p:ext uri="{BB962C8B-B14F-4D97-AF65-F5344CB8AC3E}">
        <p14:creationId xmlns:p14="http://schemas.microsoft.com/office/powerpoint/2010/main" val="47974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207827" y="1063228"/>
            <a:ext cx="6591869" cy="529568"/>
          </a:xfrm>
          <a:noFill/>
          <a:ln>
            <a:miter lim="800000"/>
            <a:headEnd/>
            <a:tailEnd/>
          </a:ln>
        </p:spPr>
        <p:txBody>
          <a:bodyPr vert="horz" wrap="square" lIns="68580" tIns="34290" rIns="68580" bIns="34290" numCol="1" rtlCol="0" anchor="t" anchorCtr="0" compatLnSpc="1">
            <a:prstTxWarp prst="textNoShape">
              <a:avLst/>
            </a:prstTxWarp>
            <a:normAutofit fontScale="90000"/>
          </a:bodyPr>
          <a:lstStyle/>
          <a:p>
            <a:pPr eaLnBrk="1" hangingPunct="1"/>
            <a:r>
              <a:rPr lang="en-US" sz="2100" b="1" dirty="0">
                <a:solidFill>
                  <a:srgbClr val="C00000"/>
                </a:solidFill>
                <a:latin typeface="Times New Roman" panose="02020603050405020304" pitchFamily="18" charset="0"/>
                <a:cs typeface="Times New Roman" panose="02020603050405020304" pitchFamily="18" charset="0"/>
              </a:rPr>
              <a:t>Ranking of economies by real per capita GDP and Price levels</a:t>
            </a:r>
            <a:endParaRPr lang="en-US" sz="1800" b="1" dirty="0">
              <a:solidFill>
                <a:srgbClr val="C00000"/>
              </a:solidFill>
              <a:latin typeface="Times New Roman" panose="02020603050405020304" pitchFamily="18" charset="0"/>
              <a:cs typeface="Times New Roman" panose="02020603050405020304" pitchFamily="18" charset="0"/>
            </a:endParaRPr>
          </a:p>
        </p:txBody>
      </p:sp>
      <p:sp>
        <p:nvSpPr>
          <p:cNvPr id="16387" name="Rectangle 3"/>
          <p:cNvSpPr>
            <a:spLocks noChangeArrowheads="1"/>
          </p:cNvSpPr>
          <p:nvPr/>
        </p:nvSpPr>
        <p:spPr bwMode="auto">
          <a:xfrm>
            <a:off x="1980010" y="1052514"/>
            <a:ext cx="5238750" cy="702469"/>
          </a:xfrm>
          <a:prstGeom prst="rect">
            <a:avLst/>
          </a:prstGeom>
          <a:noFill/>
          <a:ln w="9525">
            <a:noFill/>
            <a:miter lim="800000"/>
            <a:headEnd/>
            <a:tailEnd/>
          </a:ln>
        </p:spPr>
        <p:txBody>
          <a:bodyPr/>
          <a:lstStyle/>
          <a:p>
            <a:pPr algn="ctr"/>
            <a:endParaRPr lang="en-US" sz="2100" b="1">
              <a:solidFill>
                <a:schemeClr val="accent2"/>
              </a:solidFill>
            </a:endParaRPr>
          </a:p>
        </p:txBody>
      </p:sp>
      <p:sp>
        <p:nvSpPr>
          <p:cNvPr id="16405" name="Text Box 30"/>
          <p:cNvSpPr txBox="1">
            <a:spLocks noChangeArrowheads="1"/>
          </p:cNvSpPr>
          <p:nvPr/>
        </p:nvSpPr>
        <p:spPr bwMode="auto">
          <a:xfrm>
            <a:off x="1428750" y="5543551"/>
            <a:ext cx="5075634" cy="253916"/>
          </a:xfrm>
          <a:prstGeom prst="rect">
            <a:avLst/>
          </a:prstGeom>
          <a:noFill/>
          <a:ln w="9525">
            <a:noFill/>
            <a:miter lim="800000"/>
            <a:headEnd/>
            <a:tailEnd/>
          </a:ln>
        </p:spPr>
        <p:txBody>
          <a:bodyPr>
            <a:spAutoFit/>
          </a:bodyPr>
          <a:lstStyle/>
          <a:p>
            <a:pPr>
              <a:spcBef>
                <a:spcPct val="50000"/>
              </a:spcBef>
            </a:pPr>
            <a:r>
              <a:rPr lang="en-US" sz="1050" b="1" dirty="0"/>
              <a:t>Source: World Bank, Results from ICP 2011.</a:t>
            </a:r>
          </a:p>
        </p:txBody>
      </p:sp>
      <p:graphicFrame>
        <p:nvGraphicFramePr>
          <p:cNvPr id="7" name="Table 6"/>
          <p:cNvGraphicFramePr>
            <a:graphicFrameLocks noGrp="1"/>
          </p:cNvGraphicFramePr>
          <p:nvPr>
            <p:extLst/>
          </p:nvPr>
        </p:nvGraphicFramePr>
        <p:xfrm>
          <a:off x="1471242" y="1754982"/>
          <a:ext cx="6117336" cy="3855720"/>
        </p:xfrm>
        <a:graphic>
          <a:graphicData uri="http://schemas.openxmlformats.org/drawingml/2006/table">
            <a:tbl>
              <a:tblPr firstRow="1" firstCol="1" bandRow="1"/>
              <a:tblGrid>
                <a:gridCol w="807701"/>
                <a:gridCol w="1125648"/>
                <a:gridCol w="1394223"/>
                <a:gridCol w="1394882"/>
                <a:gridCol w="1394882"/>
              </a:tblGrid>
              <a:tr h="320040">
                <a:tc>
                  <a:txBody>
                    <a:bodyPr/>
                    <a:lstStyle/>
                    <a:p>
                      <a:pPr marL="0" marR="0" algn="ctr">
                        <a:spcBef>
                          <a:spcPts val="0"/>
                        </a:spcBef>
                        <a:spcAft>
                          <a:spcPts val="0"/>
                        </a:spcAft>
                      </a:pPr>
                      <a:r>
                        <a:rPr lang="en-US" sz="1100" b="1" dirty="0">
                          <a:effectLst/>
                          <a:latin typeface="Calibri" panose="020F0502020204030204" pitchFamily="34" charset="0"/>
                          <a:ea typeface="MS Mincho"/>
                          <a:cs typeface="Arial"/>
                        </a:rPr>
                        <a:t>Ranking by GDP PLI</a:t>
                      </a:r>
                      <a:endParaRPr lang="en-US" sz="14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Calibri" panose="020F0502020204030204" pitchFamily="34" charset="0"/>
                          <a:ea typeface="MS Mincho"/>
                          <a:cs typeface="Arial"/>
                        </a:rPr>
                        <a:t>Economy</a:t>
                      </a:r>
                      <a:endParaRPr lang="en-US" sz="14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Calibri" panose="020F0502020204030204" pitchFamily="34" charset="0"/>
                          <a:ea typeface="MS Mincho"/>
                          <a:cs typeface="Arial"/>
                        </a:rPr>
                        <a:t>GDP PLI (world = 100)</a:t>
                      </a:r>
                      <a:endParaRPr lang="en-US" sz="14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Calibri" panose="020F0502020204030204" pitchFamily="34" charset="0"/>
                          <a:ea typeface="MS Mincho"/>
                          <a:cs typeface="Arial"/>
                        </a:rPr>
                        <a:t>GDP PLI (US = 100)</a:t>
                      </a:r>
                      <a:endParaRPr lang="en-US" sz="14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Calibri" panose="020F0502020204030204" pitchFamily="34" charset="0"/>
                          <a:ea typeface="MS Mincho"/>
                          <a:cs typeface="Arial"/>
                        </a:rPr>
                        <a:t>Ranking by GDP (PPP-based, per capita)</a:t>
                      </a:r>
                      <a:endParaRPr lang="en-US" sz="14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82">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1</a:t>
                      </a:r>
                      <a:endParaRPr lang="en-US" sz="11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Switzerland</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209.6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162.6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10</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2</a:t>
                      </a:r>
                      <a:endParaRPr lang="en-US" sz="11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Norway</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206.4</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160.0</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7</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3</a:t>
                      </a:r>
                      <a:endParaRPr lang="en-US" sz="11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Bermuda</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201.6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156.4</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9</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4</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Australia</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201.0</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155.9</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20</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5</a:t>
                      </a:r>
                      <a:endParaRPr lang="en-US" sz="11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Denmark</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185.0</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143.5</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21</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6</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Sweden</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175.1</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135.8</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22</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7</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Japan</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173.6</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134.6</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33</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8</a:t>
                      </a:r>
                      <a:endParaRPr lang="en-US" sz="1100" dirty="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Finland</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162.6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126.1</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28</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9</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Luxembourg</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162.4</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126.0</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10</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Canada</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161.9</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125.6</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23</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0020">
                <a:tc>
                  <a:txBody>
                    <a:bodyPr/>
                    <a:lstStyle/>
                    <a:p>
                      <a:endParaRPr lang="en-US" sz="1100">
                        <a:effectLst/>
                        <a:latin typeface="Calibri" panose="020F0502020204030204" pitchFamily="34"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 </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 </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 </a:t>
                      </a:r>
                      <a:endParaRPr lang="en-US" sz="1100" dirty="0">
                        <a:effectLst/>
                        <a:latin typeface="Calibri" panose="020F0502020204030204" pitchFamily="34" charset="0"/>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 </a:t>
                      </a:r>
                      <a:endParaRPr lang="en-US" sz="1100">
                        <a:effectLst/>
                        <a:latin typeface="Calibri" panose="020F0502020204030204" pitchFamily="34" charset="0"/>
                        <a:ea typeface="MS Mincho"/>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168</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Cambodia</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42.8</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33.2</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146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169</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Uganda</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42.6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33.0</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156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170</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Vietnam</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42.2</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32.7</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128</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171</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India</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41.7</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32.4</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127</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172</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Bangladesh</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40.3</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31.2</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144</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173</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Lao PDR</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39.6</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30.7</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133</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2182">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MS Mincho"/>
                          <a:cs typeface="Arial"/>
                        </a:rPr>
                        <a:t>174</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Ethiopia</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37.5</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29.1</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169</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175</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Myanmar</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37.0</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28.7</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139</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60020">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176</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Pakistan</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36.4</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28.2</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129</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162182">
                <a:tc>
                  <a:txBody>
                    <a:bodyPr/>
                    <a:lstStyle/>
                    <a:p>
                      <a:pPr marL="0" marR="0">
                        <a:spcBef>
                          <a:spcPts val="0"/>
                        </a:spcBef>
                        <a:spcAft>
                          <a:spcPts val="0"/>
                        </a:spcAft>
                      </a:pPr>
                      <a:r>
                        <a:rPr lang="en-US" sz="1100">
                          <a:solidFill>
                            <a:srgbClr val="000000"/>
                          </a:solidFill>
                          <a:effectLst/>
                          <a:latin typeface="Calibri" panose="020F0502020204030204" pitchFamily="34" charset="0"/>
                          <a:ea typeface="MS Mincho"/>
                          <a:cs typeface="Arial"/>
                        </a:rPr>
                        <a:t>177</a:t>
                      </a:r>
                      <a:endParaRPr lang="en-US" sz="1100">
                        <a:effectLst/>
                        <a:latin typeface="Calibri" panose="020F0502020204030204" pitchFamily="34" charset="0"/>
                        <a:ea typeface="MS Mincho"/>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100" dirty="0" smtClean="0">
                          <a:solidFill>
                            <a:srgbClr val="000000"/>
                          </a:solidFill>
                          <a:effectLst/>
                          <a:latin typeface="Calibri" panose="020F0502020204030204" pitchFamily="34" charset="0"/>
                          <a:ea typeface="MS Mincho"/>
                          <a:cs typeface="Arial"/>
                        </a:rPr>
                        <a:t>Egypt</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MS Mincho"/>
                          <a:cs typeface="Arial"/>
                        </a:rPr>
                        <a:t>35.1</a:t>
                      </a:r>
                      <a:endParaRPr lang="en-US" sz="110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27.2</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MS Mincho"/>
                          <a:cs typeface="Arial"/>
                        </a:rPr>
                        <a:t>97</a:t>
                      </a:r>
                      <a:endParaRPr lang="en-US" sz="1100" dirty="0">
                        <a:effectLst/>
                        <a:latin typeface="Calibri" panose="020F0502020204030204" pitchFamily="34" charset="0"/>
                        <a:ea typeface="MS Mincho"/>
                        <a:cs typeface="Arial"/>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66920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485900" y="1063228"/>
            <a:ext cx="6172200" cy="529568"/>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r>
              <a:rPr lang="en-US" sz="2100" b="1" dirty="0">
                <a:solidFill>
                  <a:srgbClr val="C00000"/>
                </a:solidFill>
                <a:latin typeface="Times New Roman" panose="02020603050405020304" pitchFamily="18" charset="0"/>
                <a:cs typeface="Times New Roman" panose="02020603050405020304" pitchFamily="18" charset="0"/>
              </a:rPr>
              <a:t>ICP 2011: Regional GDP Shares</a:t>
            </a:r>
            <a:endParaRPr lang="en-US" sz="1800" b="1" dirty="0">
              <a:solidFill>
                <a:srgbClr val="C00000"/>
              </a:solidFill>
              <a:latin typeface="Times New Roman" panose="02020603050405020304" pitchFamily="18" charset="0"/>
              <a:cs typeface="Times New Roman" panose="02020603050405020304" pitchFamily="18" charset="0"/>
            </a:endParaRPr>
          </a:p>
        </p:txBody>
      </p:sp>
      <p:sp>
        <p:nvSpPr>
          <p:cNvPr id="16387" name="Rectangle 3"/>
          <p:cNvSpPr>
            <a:spLocks noChangeArrowheads="1"/>
          </p:cNvSpPr>
          <p:nvPr/>
        </p:nvSpPr>
        <p:spPr bwMode="auto">
          <a:xfrm>
            <a:off x="1980010" y="1052514"/>
            <a:ext cx="5238750" cy="702469"/>
          </a:xfrm>
          <a:prstGeom prst="rect">
            <a:avLst/>
          </a:prstGeom>
          <a:noFill/>
          <a:ln w="9525">
            <a:noFill/>
            <a:miter lim="800000"/>
            <a:headEnd/>
            <a:tailEnd/>
          </a:ln>
        </p:spPr>
        <p:txBody>
          <a:bodyPr/>
          <a:lstStyle/>
          <a:p>
            <a:pPr algn="ctr"/>
            <a:endParaRPr lang="en-US" sz="2100" b="1">
              <a:solidFill>
                <a:schemeClr val="accent2"/>
              </a:solidFill>
            </a:endParaRPr>
          </a:p>
        </p:txBody>
      </p:sp>
      <p:sp>
        <p:nvSpPr>
          <p:cNvPr id="16405" name="Text Box 30"/>
          <p:cNvSpPr txBox="1">
            <a:spLocks noChangeArrowheads="1"/>
          </p:cNvSpPr>
          <p:nvPr/>
        </p:nvSpPr>
        <p:spPr bwMode="auto">
          <a:xfrm>
            <a:off x="1385646" y="5427223"/>
            <a:ext cx="5075634" cy="253916"/>
          </a:xfrm>
          <a:prstGeom prst="rect">
            <a:avLst/>
          </a:prstGeom>
          <a:noFill/>
          <a:ln w="9525">
            <a:noFill/>
            <a:miter lim="800000"/>
            <a:headEnd/>
            <a:tailEnd/>
          </a:ln>
        </p:spPr>
        <p:txBody>
          <a:bodyPr>
            <a:spAutoFit/>
          </a:bodyPr>
          <a:lstStyle/>
          <a:p>
            <a:pPr>
              <a:spcBef>
                <a:spcPct val="50000"/>
              </a:spcBef>
            </a:pPr>
            <a:r>
              <a:rPr lang="en-US" sz="1050" b="1" dirty="0"/>
              <a:t>Source: World Bank, Results from ICP 2011.</a:t>
            </a:r>
          </a:p>
        </p:txBody>
      </p:sp>
      <p:graphicFrame>
        <p:nvGraphicFramePr>
          <p:cNvPr id="6" name="Chart 5"/>
          <p:cNvGraphicFramePr>
            <a:graphicFrameLocks/>
          </p:cNvGraphicFramePr>
          <p:nvPr>
            <p:extLst/>
          </p:nvPr>
        </p:nvGraphicFramePr>
        <p:xfrm>
          <a:off x="877584" y="1885950"/>
          <a:ext cx="6972300"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16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485900" y="1063228"/>
            <a:ext cx="6172200" cy="529568"/>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r>
              <a:rPr lang="en-US" sz="2100" b="1" dirty="0">
                <a:solidFill>
                  <a:srgbClr val="C00000"/>
                </a:solidFill>
                <a:latin typeface="Times New Roman" panose="02020603050405020304" pitchFamily="18" charset="0"/>
                <a:cs typeface="Times New Roman" panose="02020603050405020304" pitchFamily="18" charset="0"/>
              </a:rPr>
              <a:t>Global Distribution of Income: 2005, 2011</a:t>
            </a:r>
            <a:endParaRPr lang="en-US" sz="1800" b="1" dirty="0">
              <a:solidFill>
                <a:srgbClr val="C00000"/>
              </a:solidFill>
              <a:latin typeface="Times New Roman" panose="02020603050405020304" pitchFamily="18" charset="0"/>
              <a:cs typeface="Times New Roman" panose="02020603050405020304" pitchFamily="18" charset="0"/>
            </a:endParaRPr>
          </a:p>
        </p:txBody>
      </p:sp>
      <p:sp>
        <p:nvSpPr>
          <p:cNvPr id="16387" name="Rectangle 3"/>
          <p:cNvSpPr>
            <a:spLocks noChangeArrowheads="1"/>
          </p:cNvSpPr>
          <p:nvPr/>
        </p:nvSpPr>
        <p:spPr bwMode="auto">
          <a:xfrm>
            <a:off x="1980010" y="1052514"/>
            <a:ext cx="5238750" cy="702469"/>
          </a:xfrm>
          <a:prstGeom prst="rect">
            <a:avLst/>
          </a:prstGeom>
          <a:noFill/>
          <a:ln w="9525">
            <a:noFill/>
            <a:miter lim="800000"/>
            <a:headEnd/>
            <a:tailEnd/>
          </a:ln>
        </p:spPr>
        <p:txBody>
          <a:bodyPr/>
          <a:lstStyle/>
          <a:p>
            <a:pPr algn="ctr"/>
            <a:endParaRPr lang="en-US" sz="2100" b="1">
              <a:solidFill>
                <a:schemeClr val="accent2"/>
              </a:solidFill>
            </a:endParaRPr>
          </a:p>
        </p:txBody>
      </p:sp>
      <p:sp>
        <p:nvSpPr>
          <p:cNvPr id="16405" name="Text Box 30"/>
          <p:cNvSpPr txBox="1">
            <a:spLocks noChangeArrowheads="1"/>
          </p:cNvSpPr>
          <p:nvPr/>
        </p:nvSpPr>
        <p:spPr bwMode="auto">
          <a:xfrm>
            <a:off x="1485900" y="5589240"/>
            <a:ext cx="5075634" cy="646331"/>
          </a:xfrm>
          <a:prstGeom prst="rect">
            <a:avLst/>
          </a:prstGeom>
          <a:noFill/>
          <a:ln w="9525">
            <a:noFill/>
            <a:miter lim="800000"/>
            <a:headEnd/>
            <a:tailEnd/>
          </a:ln>
        </p:spPr>
        <p:txBody>
          <a:bodyPr>
            <a:spAutoFit/>
          </a:bodyPr>
          <a:lstStyle/>
          <a:p>
            <a:pPr>
              <a:spcBef>
                <a:spcPct val="50000"/>
              </a:spcBef>
            </a:pPr>
            <a:r>
              <a:rPr lang="en-US" sz="1800" b="1" dirty="0"/>
              <a:t>Source: World Bank, Results from ICP 2005 and 2011.</a:t>
            </a:r>
          </a:p>
        </p:txBody>
      </p:sp>
      <p:graphicFrame>
        <p:nvGraphicFramePr>
          <p:cNvPr id="6" name="Chart 5"/>
          <p:cNvGraphicFramePr/>
          <p:nvPr>
            <p:extLst/>
          </p:nvPr>
        </p:nvGraphicFramePr>
        <p:xfrm>
          <a:off x="1371600" y="1847959"/>
          <a:ext cx="6259068" cy="38098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9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30DDB1-B307-480F-B13A-C5B2BF100690}" type="slidenum">
              <a:rPr lang="en-AU" smtClean="0"/>
              <a:pPr/>
              <a:t>15</a:t>
            </a:fld>
            <a:endParaRPr lang="en-AU"/>
          </a:p>
        </p:txBody>
      </p:sp>
      <p:pic>
        <p:nvPicPr>
          <p:cNvPr id="4" name="Picture 3"/>
          <p:cNvPicPr>
            <a:picLocks noChangeAspect="1"/>
          </p:cNvPicPr>
          <p:nvPr/>
        </p:nvPicPr>
        <p:blipFill>
          <a:blip r:embed="rId3"/>
          <a:stretch>
            <a:fillRect/>
          </a:stretch>
        </p:blipFill>
        <p:spPr>
          <a:xfrm>
            <a:off x="1219200" y="1676400"/>
            <a:ext cx="6480666" cy="3886200"/>
          </a:xfrm>
          <a:prstGeom prst="rect">
            <a:avLst/>
          </a:prstGeom>
        </p:spPr>
      </p:pic>
      <p:sp>
        <p:nvSpPr>
          <p:cNvPr id="5" name="TextBox 4"/>
          <p:cNvSpPr txBox="1"/>
          <p:nvPr/>
        </p:nvSpPr>
        <p:spPr>
          <a:xfrm>
            <a:off x="1905000" y="609600"/>
            <a:ext cx="5794866" cy="954107"/>
          </a:xfrm>
          <a:prstGeom prst="rect">
            <a:avLst/>
          </a:prstGeom>
          <a:noFill/>
        </p:spPr>
        <p:txBody>
          <a:bodyPr wrap="square" rtlCol="0">
            <a:spAutoFit/>
          </a:bodyPr>
          <a:lstStyle/>
          <a:p>
            <a:pPr algn="ctr"/>
            <a:r>
              <a:rPr lang="en-US" sz="2800" b="1" dirty="0" smtClean="0">
                <a:solidFill>
                  <a:srgbClr val="C00000"/>
                </a:solidFill>
              </a:rPr>
              <a:t>Per capita GDP in PPP terms (1990 dollars)</a:t>
            </a:r>
            <a:endParaRPr lang="en-US" sz="2800" b="1" dirty="0">
              <a:solidFill>
                <a:srgbClr val="C00000"/>
              </a:solidFill>
            </a:endParaRPr>
          </a:p>
        </p:txBody>
      </p:sp>
      <p:sp>
        <p:nvSpPr>
          <p:cNvPr id="6" name="TextBox 5"/>
          <p:cNvSpPr txBox="1"/>
          <p:nvPr/>
        </p:nvSpPr>
        <p:spPr>
          <a:xfrm>
            <a:off x="1219200" y="5867400"/>
            <a:ext cx="6248400" cy="400110"/>
          </a:xfrm>
          <a:prstGeom prst="rect">
            <a:avLst/>
          </a:prstGeom>
          <a:noFill/>
        </p:spPr>
        <p:txBody>
          <a:bodyPr wrap="square" rtlCol="0">
            <a:spAutoFit/>
          </a:bodyPr>
          <a:lstStyle/>
          <a:p>
            <a:r>
              <a:rPr lang="en-US" sz="2000" b="1" dirty="0" smtClean="0">
                <a:solidFill>
                  <a:srgbClr val="0070C0"/>
                </a:solidFill>
              </a:rPr>
              <a:t>Source: Series from Maddison Project, GGDC</a:t>
            </a:r>
            <a:endParaRPr lang="en-US" sz="2000" b="1" dirty="0">
              <a:solidFill>
                <a:srgbClr val="0070C0"/>
              </a:solidFill>
            </a:endParaRPr>
          </a:p>
        </p:txBody>
      </p:sp>
    </p:spTree>
    <p:extLst>
      <p:ext uri="{BB962C8B-B14F-4D97-AF65-F5344CB8AC3E}">
        <p14:creationId xmlns:p14="http://schemas.microsoft.com/office/powerpoint/2010/main" val="10703065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30DDB1-B307-480F-B13A-C5B2BF100690}" type="slidenum">
              <a:rPr lang="en-AU" smtClean="0"/>
              <a:pPr/>
              <a:t>16</a:t>
            </a:fld>
            <a:endParaRPr lang="en-AU"/>
          </a:p>
        </p:txBody>
      </p:sp>
      <p:pic>
        <p:nvPicPr>
          <p:cNvPr id="4" name="Picture 3"/>
          <p:cNvPicPr>
            <a:picLocks noChangeAspect="1"/>
          </p:cNvPicPr>
          <p:nvPr/>
        </p:nvPicPr>
        <p:blipFill>
          <a:blip r:embed="rId3"/>
          <a:stretch>
            <a:fillRect/>
          </a:stretch>
        </p:blipFill>
        <p:spPr>
          <a:xfrm>
            <a:off x="395197" y="1371601"/>
            <a:ext cx="8972393" cy="4419600"/>
          </a:xfrm>
          <a:prstGeom prst="rect">
            <a:avLst/>
          </a:prstGeom>
        </p:spPr>
      </p:pic>
      <p:sp>
        <p:nvSpPr>
          <p:cNvPr id="6" name="TextBox 5"/>
          <p:cNvSpPr txBox="1"/>
          <p:nvPr/>
        </p:nvSpPr>
        <p:spPr>
          <a:xfrm>
            <a:off x="914400" y="533400"/>
            <a:ext cx="7543800" cy="830997"/>
          </a:xfrm>
          <a:prstGeom prst="rect">
            <a:avLst/>
          </a:prstGeom>
          <a:noFill/>
        </p:spPr>
        <p:txBody>
          <a:bodyPr wrap="square" rtlCol="0">
            <a:spAutoFit/>
          </a:bodyPr>
          <a:lstStyle/>
          <a:p>
            <a:pPr algn="ctr"/>
            <a:r>
              <a:rPr lang="en-US" b="1" dirty="0" smtClean="0">
                <a:solidFill>
                  <a:srgbClr val="C00000"/>
                </a:solidFill>
              </a:rPr>
              <a:t>Real per capita GDP Growth in advanced economies and emerging developing economies, 1980-2014</a:t>
            </a:r>
            <a:endParaRPr lang="en-US" b="1" dirty="0">
              <a:solidFill>
                <a:srgbClr val="C00000"/>
              </a:solidFill>
            </a:endParaRPr>
          </a:p>
        </p:txBody>
      </p:sp>
      <p:sp>
        <p:nvSpPr>
          <p:cNvPr id="8" name="TextBox 7"/>
          <p:cNvSpPr txBox="1"/>
          <p:nvPr/>
        </p:nvSpPr>
        <p:spPr>
          <a:xfrm>
            <a:off x="1295400" y="5867400"/>
            <a:ext cx="6781800" cy="400110"/>
          </a:xfrm>
          <a:prstGeom prst="rect">
            <a:avLst/>
          </a:prstGeom>
          <a:noFill/>
        </p:spPr>
        <p:txBody>
          <a:bodyPr wrap="square" rtlCol="0">
            <a:spAutoFit/>
          </a:bodyPr>
          <a:lstStyle/>
          <a:p>
            <a:r>
              <a:rPr lang="en-US" sz="2000" b="1" dirty="0" smtClean="0">
                <a:solidFill>
                  <a:srgbClr val="0070C0"/>
                </a:solidFill>
              </a:rPr>
              <a:t>Source: Zia Qureshi, 2017</a:t>
            </a:r>
            <a:endParaRPr lang="en-US" sz="2000" b="1" dirty="0">
              <a:solidFill>
                <a:srgbClr val="0070C0"/>
              </a:solidFill>
            </a:endParaRPr>
          </a:p>
        </p:txBody>
      </p:sp>
    </p:spTree>
    <p:extLst>
      <p:ext uri="{BB962C8B-B14F-4D97-AF65-F5344CB8AC3E}">
        <p14:creationId xmlns:p14="http://schemas.microsoft.com/office/powerpoint/2010/main" val="4303431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217715" y="196574"/>
            <a:ext cx="8532812" cy="523220"/>
          </a:xfrm>
          <a:prstGeom prst="rect">
            <a:avLst/>
          </a:prstGeom>
          <a:noFill/>
          <a:ln w="9525">
            <a:noFill/>
            <a:miter lim="800000"/>
            <a:headEnd/>
            <a:tailEnd/>
          </a:ln>
          <a:effectLst/>
        </p:spPr>
        <p:txBody>
          <a:bodyPr>
            <a:spAutoFit/>
          </a:bodyPr>
          <a:lstStyle/>
          <a:p>
            <a:pPr algn="ctr" eaLnBrk="1" hangingPunct="1">
              <a:spcBef>
                <a:spcPct val="50000"/>
              </a:spcBef>
            </a:pPr>
            <a:r>
              <a:rPr lang="en-AU" sz="2800" b="1" dirty="0" smtClean="0">
                <a:solidFill>
                  <a:schemeClr val="accent2"/>
                </a:solidFill>
                <a:latin typeface="+mn-lt"/>
              </a:rPr>
              <a:t>Three types of inequality</a:t>
            </a:r>
            <a:endParaRPr lang="en-AU" sz="2800" b="1" dirty="0">
              <a:solidFill>
                <a:schemeClr val="accent2"/>
              </a:solidFill>
              <a:latin typeface="+mn-lt"/>
            </a:endParaRPr>
          </a:p>
        </p:txBody>
      </p:sp>
      <p:sp>
        <p:nvSpPr>
          <p:cNvPr id="427011" name="Text Box 3"/>
          <p:cNvSpPr txBox="1">
            <a:spLocks noChangeArrowheads="1"/>
          </p:cNvSpPr>
          <p:nvPr/>
        </p:nvSpPr>
        <p:spPr bwMode="auto">
          <a:xfrm>
            <a:off x="685800" y="1066800"/>
            <a:ext cx="8281987" cy="4191917"/>
          </a:xfrm>
          <a:prstGeom prst="rect">
            <a:avLst/>
          </a:prstGeom>
          <a:noFill/>
          <a:ln w="9525">
            <a:noFill/>
            <a:miter lim="800000"/>
            <a:headEnd/>
            <a:tailEnd/>
          </a:ln>
          <a:effectLst/>
        </p:spPr>
        <p:txBody>
          <a:bodyPr>
            <a:spAutoFit/>
          </a:bodyPr>
          <a:lstStyle/>
          <a:p>
            <a:pPr marL="1162050" indent="-1162050" algn="l" eaLnBrk="1" hangingPunct="1">
              <a:spcBef>
                <a:spcPct val="5000"/>
              </a:spcBef>
              <a:buClr>
                <a:schemeClr val="bg1"/>
              </a:buClr>
              <a:buFont typeface="Wingdings" pitchFamily="2" charset="2"/>
              <a:buNone/>
            </a:pPr>
            <a:r>
              <a:rPr lang="en-AU" b="1" dirty="0" smtClean="0">
                <a:solidFill>
                  <a:srgbClr val="0033CC"/>
                </a:solidFill>
              </a:rPr>
              <a:t>Type  </a:t>
            </a:r>
            <a:r>
              <a:rPr lang="en-AU" b="1" dirty="0">
                <a:solidFill>
                  <a:srgbClr val="0033CC"/>
                </a:solidFill>
              </a:rPr>
              <a:t>1</a:t>
            </a:r>
            <a:r>
              <a:rPr lang="en-AU" b="1" dirty="0" smtClean="0">
                <a:solidFill>
                  <a:srgbClr val="0033CC"/>
                </a:solidFill>
              </a:rPr>
              <a:t>: Inter-country inequality</a:t>
            </a:r>
          </a:p>
          <a:p>
            <a:pPr marL="800100" lvl="1" indent="-342900">
              <a:spcBef>
                <a:spcPts val="0"/>
              </a:spcBef>
              <a:spcAft>
                <a:spcPts val="0"/>
              </a:spcAft>
              <a:buClr>
                <a:srgbClr val="C00000"/>
              </a:buClr>
              <a:buFont typeface="Wingdings" panose="05000000000000000000" pitchFamily="2" charset="2"/>
              <a:buChar char="Ø"/>
            </a:pPr>
            <a:r>
              <a:rPr lang="en-AU" sz="2000" b="1" dirty="0" smtClean="0">
                <a:solidFill>
                  <a:srgbClr val="C00000"/>
                </a:solidFill>
              </a:rPr>
              <a:t>Inequality in real per capita income</a:t>
            </a:r>
          </a:p>
          <a:p>
            <a:pPr marL="800100" lvl="1" indent="-342900">
              <a:spcBef>
                <a:spcPts val="0"/>
              </a:spcBef>
              <a:spcAft>
                <a:spcPts val="0"/>
              </a:spcAft>
              <a:buClr>
                <a:srgbClr val="C00000"/>
              </a:buClr>
              <a:buFont typeface="Wingdings" panose="05000000000000000000" pitchFamily="2" charset="2"/>
              <a:buChar char="Ø"/>
            </a:pPr>
            <a:r>
              <a:rPr lang="en-AU" sz="2000" b="1" dirty="0" smtClean="0">
                <a:solidFill>
                  <a:srgbClr val="C00000"/>
                </a:solidFill>
              </a:rPr>
              <a:t>Each country is treated as one individual</a:t>
            </a:r>
          </a:p>
          <a:p>
            <a:pPr marL="800100" lvl="1" indent="-342900">
              <a:spcBef>
                <a:spcPts val="0"/>
              </a:spcBef>
              <a:spcAft>
                <a:spcPts val="0"/>
              </a:spcAft>
              <a:buClr>
                <a:srgbClr val="C00000"/>
              </a:buClr>
              <a:buFont typeface="Wingdings" panose="05000000000000000000" pitchFamily="2" charset="2"/>
              <a:buChar char="Ø"/>
            </a:pPr>
            <a:r>
              <a:rPr lang="en-AU" sz="2000" b="1" dirty="0" smtClean="0">
                <a:solidFill>
                  <a:srgbClr val="C00000"/>
                </a:solidFill>
              </a:rPr>
              <a:t>Decomposition into within-region and between-region inequality       </a:t>
            </a:r>
            <a:endParaRPr lang="en-AU" sz="2000" b="1" dirty="0">
              <a:solidFill>
                <a:srgbClr val="C00000"/>
              </a:solidFill>
            </a:endParaRPr>
          </a:p>
          <a:p>
            <a:pPr marL="1162050" indent="-1162050" algn="l" eaLnBrk="1" hangingPunct="1">
              <a:spcBef>
                <a:spcPct val="30000"/>
              </a:spcBef>
              <a:buClr>
                <a:schemeClr val="bg1"/>
              </a:buClr>
              <a:buFont typeface="Wingdings" pitchFamily="2" charset="2"/>
              <a:buNone/>
            </a:pPr>
            <a:r>
              <a:rPr lang="en-AU" b="1" dirty="0" smtClean="0">
                <a:solidFill>
                  <a:srgbClr val="0033CC"/>
                </a:solidFill>
              </a:rPr>
              <a:t>Type </a:t>
            </a:r>
            <a:r>
              <a:rPr lang="en-AU" b="1" dirty="0">
                <a:solidFill>
                  <a:srgbClr val="0033CC"/>
                </a:solidFill>
              </a:rPr>
              <a:t>2: </a:t>
            </a:r>
            <a:r>
              <a:rPr lang="en-AU" b="1" dirty="0" smtClean="0">
                <a:solidFill>
                  <a:srgbClr val="0033CC"/>
                </a:solidFill>
              </a:rPr>
              <a:t>International inequality</a:t>
            </a:r>
            <a:endParaRPr lang="en-AU" b="1" dirty="0">
              <a:solidFill>
                <a:srgbClr val="0033CC"/>
              </a:solidFill>
            </a:endParaRPr>
          </a:p>
          <a:p>
            <a:pPr marL="800100" lvl="1" indent="-342900" eaLnBrk="1" hangingPunct="1">
              <a:spcBef>
                <a:spcPts val="0"/>
              </a:spcBef>
              <a:spcAft>
                <a:spcPts val="0"/>
              </a:spcAft>
              <a:buClr>
                <a:srgbClr val="C00000"/>
              </a:buClr>
              <a:buFont typeface="Wingdings" panose="05000000000000000000" pitchFamily="2" charset="2"/>
              <a:buChar char="Ø"/>
            </a:pPr>
            <a:r>
              <a:rPr lang="en-AU" sz="2000" b="1" dirty="0">
                <a:solidFill>
                  <a:srgbClr val="C00000"/>
                </a:solidFill>
              </a:rPr>
              <a:t>Inequality measure which is based on the use of population </a:t>
            </a:r>
            <a:r>
              <a:rPr lang="en-AU" sz="2000" b="1" dirty="0" smtClean="0">
                <a:solidFill>
                  <a:srgbClr val="C00000"/>
                </a:solidFill>
              </a:rPr>
              <a:t>weights</a:t>
            </a:r>
            <a:endParaRPr lang="en-AU" sz="2000" b="1" dirty="0">
              <a:solidFill>
                <a:srgbClr val="C00000"/>
              </a:solidFill>
            </a:endParaRPr>
          </a:p>
          <a:p>
            <a:pPr marL="800100" lvl="1" indent="-342900" eaLnBrk="1" hangingPunct="1">
              <a:spcBef>
                <a:spcPts val="0"/>
              </a:spcBef>
              <a:spcAft>
                <a:spcPts val="0"/>
              </a:spcAft>
              <a:buClr>
                <a:srgbClr val="C00000"/>
              </a:buClr>
              <a:buFont typeface="Wingdings" panose="05000000000000000000" pitchFamily="2" charset="2"/>
              <a:buChar char="Ø"/>
            </a:pPr>
            <a:r>
              <a:rPr lang="en-AU" sz="2000" b="1" dirty="0">
                <a:solidFill>
                  <a:srgbClr val="C00000"/>
                </a:solidFill>
              </a:rPr>
              <a:t>Each country is represented by the population size and </a:t>
            </a:r>
            <a:r>
              <a:rPr lang="en-AU" sz="2000" b="1" dirty="0" smtClean="0">
                <a:solidFill>
                  <a:srgbClr val="C00000"/>
                </a:solidFill>
              </a:rPr>
              <a:t>average incomes </a:t>
            </a:r>
          </a:p>
          <a:p>
            <a:pPr marL="1162050" indent="-1162050" algn="l" eaLnBrk="1" hangingPunct="1">
              <a:spcBef>
                <a:spcPct val="30000"/>
              </a:spcBef>
              <a:buClr>
                <a:schemeClr val="bg1"/>
              </a:buClr>
              <a:buFont typeface="Wingdings" pitchFamily="2" charset="2"/>
              <a:buNone/>
            </a:pPr>
            <a:r>
              <a:rPr lang="en-AU" b="1" dirty="0" smtClean="0">
                <a:solidFill>
                  <a:srgbClr val="0033CC"/>
                </a:solidFill>
              </a:rPr>
              <a:t>Type </a:t>
            </a:r>
            <a:r>
              <a:rPr lang="en-AU" b="1" dirty="0">
                <a:solidFill>
                  <a:srgbClr val="0033CC"/>
                </a:solidFill>
              </a:rPr>
              <a:t>3: </a:t>
            </a:r>
            <a:r>
              <a:rPr lang="en-AU" b="1" dirty="0" smtClean="0">
                <a:solidFill>
                  <a:srgbClr val="0033CC"/>
                </a:solidFill>
              </a:rPr>
              <a:t>World or Global inequality</a:t>
            </a:r>
          </a:p>
          <a:p>
            <a:pPr marL="800100" lvl="1" indent="-342900">
              <a:spcBef>
                <a:spcPts val="0"/>
              </a:spcBef>
              <a:spcAft>
                <a:spcPts val="0"/>
              </a:spcAft>
              <a:buClr>
                <a:srgbClr val="C00000"/>
              </a:buClr>
              <a:buFont typeface="Wingdings" panose="05000000000000000000" pitchFamily="2" charset="2"/>
              <a:buChar char="Ø"/>
            </a:pPr>
            <a:r>
              <a:rPr lang="en-AU" sz="2000" b="1" dirty="0" smtClean="0">
                <a:solidFill>
                  <a:srgbClr val="C00000"/>
                </a:solidFill>
              </a:rPr>
              <a:t>A </a:t>
            </a:r>
            <a:r>
              <a:rPr lang="en-AU" sz="2000" b="1" dirty="0">
                <a:solidFill>
                  <a:srgbClr val="C00000"/>
                </a:solidFill>
              </a:rPr>
              <a:t>more complete measure that takes into account per capita income, population size and inequality within each country</a:t>
            </a:r>
          </a:p>
          <a:p>
            <a:pPr marL="800100" lvl="1" indent="-342900">
              <a:spcBef>
                <a:spcPts val="0"/>
              </a:spcBef>
              <a:spcAft>
                <a:spcPts val="0"/>
              </a:spcAft>
              <a:buClr>
                <a:srgbClr val="C00000"/>
              </a:buClr>
              <a:buFont typeface="Wingdings" panose="05000000000000000000" pitchFamily="2" charset="2"/>
              <a:buChar char="Ø"/>
            </a:pPr>
            <a:r>
              <a:rPr lang="en-AU" sz="2000" b="1" dirty="0" smtClean="0">
                <a:solidFill>
                  <a:srgbClr val="C00000"/>
                </a:solidFill>
              </a:rPr>
              <a:t>The </a:t>
            </a:r>
            <a:r>
              <a:rPr lang="en-AU" sz="2000" b="1" dirty="0">
                <a:solidFill>
                  <a:srgbClr val="C00000"/>
                </a:solidFill>
              </a:rPr>
              <a:t>first and second types ignore “inequality within each country”</a:t>
            </a:r>
          </a:p>
        </p:txBody>
      </p:sp>
      <p:sp>
        <p:nvSpPr>
          <p:cNvPr id="3" name="TextBox 2"/>
          <p:cNvSpPr txBox="1"/>
          <p:nvPr/>
        </p:nvSpPr>
        <p:spPr>
          <a:xfrm>
            <a:off x="794429" y="5486400"/>
            <a:ext cx="8064727" cy="830997"/>
          </a:xfrm>
          <a:prstGeom prst="rect">
            <a:avLst/>
          </a:prstGeom>
          <a:noFill/>
        </p:spPr>
        <p:txBody>
          <a:bodyPr wrap="square" rtlCol="0">
            <a:spAutoFit/>
          </a:bodyPr>
          <a:lstStyle/>
          <a:p>
            <a:r>
              <a:rPr lang="en-US" b="1" dirty="0" smtClean="0">
                <a:solidFill>
                  <a:srgbClr val="0033CC"/>
                </a:solidFill>
              </a:rPr>
              <a:t>These three measures of inequality are based on real per capita incomes – incomes converted using PPPs</a:t>
            </a:r>
            <a:endParaRPr lang="en-US" b="1" dirty="0">
              <a:solidFill>
                <a:srgbClr val="0033CC"/>
              </a:solidFill>
            </a:endParaRPr>
          </a:p>
        </p:txBody>
      </p:sp>
      <p:sp>
        <p:nvSpPr>
          <p:cNvPr id="2" name="Slide Number Placeholder 1"/>
          <p:cNvSpPr>
            <a:spLocks noGrp="1"/>
          </p:cNvSpPr>
          <p:nvPr>
            <p:ph type="sldNum" sz="quarter" idx="12"/>
          </p:nvPr>
        </p:nvSpPr>
        <p:spPr/>
        <p:txBody>
          <a:bodyPr/>
          <a:lstStyle/>
          <a:p>
            <a:fld id="{9530DDB1-B307-480F-B13A-C5B2BF100690}" type="slidenum">
              <a:rPr lang="en-AU" smtClean="0"/>
              <a:pPr/>
              <a:t>17</a:t>
            </a:fld>
            <a:endParaRPr lang="en-AU"/>
          </a:p>
        </p:txBody>
      </p:sp>
    </p:spTree>
    <p:extLst>
      <p:ext uri="{BB962C8B-B14F-4D97-AF65-F5344CB8AC3E}">
        <p14:creationId xmlns:p14="http://schemas.microsoft.com/office/powerpoint/2010/main" val="25895350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30DDB1-B307-480F-B13A-C5B2BF100690}" type="slidenum">
              <a:rPr lang="en-AU" smtClean="0"/>
              <a:pPr/>
              <a:t>18</a:t>
            </a:fld>
            <a:endParaRPr lang="en-AU"/>
          </a:p>
        </p:txBody>
      </p:sp>
      <p:sp>
        <p:nvSpPr>
          <p:cNvPr id="5" name="TextBox 4"/>
          <p:cNvSpPr txBox="1"/>
          <p:nvPr/>
        </p:nvSpPr>
        <p:spPr>
          <a:xfrm>
            <a:off x="1219200" y="457200"/>
            <a:ext cx="6629400" cy="523220"/>
          </a:xfrm>
          <a:prstGeom prst="rect">
            <a:avLst/>
          </a:prstGeom>
          <a:noFill/>
        </p:spPr>
        <p:txBody>
          <a:bodyPr wrap="square" rtlCol="0">
            <a:spAutoFit/>
          </a:bodyPr>
          <a:lstStyle/>
          <a:p>
            <a:r>
              <a:rPr lang="en-US" sz="2800" b="1" dirty="0" smtClean="0">
                <a:solidFill>
                  <a:srgbClr val="C00000"/>
                </a:solidFill>
              </a:rPr>
              <a:t>Trends in inequality: Concepts 1, 2 and 3</a:t>
            </a:r>
            <a:endParaRPr lang="en-US" sz="2800" b="1" dirty="0">
              <a:solidFill>
                <a:srgbClr val="C00000"/>
              </a:solidFill>
            </a:endParaRPr>
          </a:p>
        </p:txBody>
      </p:sp>
      <p:pic>
        <p:nvPicPr>
          <p:cNvPr id="6" name="Picture 5"/>
          <p:cNvPicPr>
            <a:picLocks noChangeAspect="1"/>
          </p:cNvPicPr>
          <p:nvPr/>
        </p:nvPicPr>
        <p:blipFill>
          <a:blip r:embed="rId3"/>
          <a:stretch>
            <a:fillRect/>
          </a:stretch>
        </p:blipFill>
        <p:spPr>
          <a:xfrm>
            <a:off x="1066800" y="1371600"/>
            <a:ext cx="6705600" cy="4647079"/>
          </a:xfrm>
          <a:prstGeom prst="rect">
            <a:avLst/>
          </a:prstGeom>
        </p:spPr>
      </p:pic>
      <p:sp>
        <p:nvSpPr>
          <p:cNvPr id="7" name="TextBox 6"/>
          <p:cNvSpPr txBox="1"/>
          <p:nvPr/>
        </p:nvSpPr>
        <p:spPr>
          <a:xfrm>
            <a:off x="1371600" y="6096000"/>
            <a:ext cx="5029200" cy="400110"/>
          </a:xfrm>
          <a:prstGeom prst="rect">
            <a:avLst/>
          </a:prstGeom>
          <a:noFill/>
        </p:spPr>
        <p:txBody>
          <a:bodyPr wrap="square" rtlCol="0">
            <a:spAutoFit/>
          </a:bodyPr>
          <a:lstStyle/>
          <a:p>
            <a:r>
              <a:rPr lang="en-US" sz="2000" b="1" dirty="0" smtClean="0">
                <a:solidFill>
                  <a:srgbClr val="0070C0"/>
                </a:solidFill>
              </a:rPr>
              <a:t>Source: </a:t>
            </a:r>
            <a:r>
              <a:rPr lang="en-US" sz="2000" b="1" dirty="0" err="1" smtClean="0">
                <a:solidFill>
                  <a:srgbClr val="0070C0"/>
                </a:solidFill>
              </a:rPr>
              <a:t>Milanovic</a:t>
            </a:r>
            <a:r>
              <a:rPr lang="en-US" sz="2000" b="1" dirty="0" smtClean="0">
                <a:solidFill>
                  <a:srgbClr val="0070C0"/>
                </a:solidFill>
              </a:rPr>
              <a:t> 2013, 2016</a:t>
            </a:r>
            <a:endParaRPr lang="en-US" sz="2000" b="1" dirty="0">
              <a:solidFill>
                <a:srgbClr val="0070C0"/>
              </a:solidFill>
            </a:endParaRPr>
          </a:p>
        </p:txBody>
      </p:sp>
    </p:spTree>
    <p:extLst>
      <p:ext uri="{BB962C8B-B14F-4D97-AF65-F5344CB8AC3E}">
        <p14:creationId xmlns:p14="http://schemas.microsoft.com/office/powerpoint/2010/main" val="30276753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30DDB1-B307-480F-B13A-C5B2BF100690}" type="slidenum">
              <a:rPr lang="en-AU" smtClean="0"/>
              <a:pPr/>
              <a:t>19</a:t>
            </a:fld>
            <a:endParaRPr lang="en-AU"/>
          </a:p>
        </p:txBody>
      </p:sp>
      <p:pic>
        <p:nvPicPr>
          <p:cNvPr id="4" name="Picture 3"/>
          <p:cNvPicPr>
            <a:picLocks noChangeAspect="1"/>
          </p:cNvPicPr>
          <p:nvPr/>
        </p:nvPicPr>
        <p:blipFill>
          <a:blip r:embed="rId3"/>
          <a:stretch>
            <a:fillRect/>
          </a:stretch>
        </p:blipFill>
        <p:spPr>
          <a:xfrm>
            <a:off x="131094" y="1295400"/>
            <a:ext cx="8519988" cy="4410075"/>
          </a:xfrm>
          <a:prstGeom prst="rect">
            <a:avLst/>
          </a:prstGeom>
        </p:spPr>
      </p:pic>
      <p:sp>
        <p:nvSpPr>
          <p:cNvPr id="6" name="TextBox 5"/>
          <p:cNvSpPr txBox="1"/>
          <p:nvPr/>
        </p:nvSpPr>
        <p:spPr>
          <a:xfrm>
            <a:off x="762000" y="533400"/>
            <a:ext cx="7467600" cy="830997"/>
          </a:xfrm>
          <a:prstGeom prst="rect">
            <a:avLst/>
          </a:prstGeom>
          <a:noFill/>
        </p:spPr>
        <p:txBody>
          <a:bodyPr wrap="square" rtlCol="0">
            <a:spAutoFit/>
          </a:bodyPr>
          <a:lstStyle/>
          <a:p>
            <a:pPr algn="ctr"/>
            <a:r>
              <a:rPr lang="en-US" b="1" dirty="0" smtClean="0"/>
              <a:t>Relative gain in real per </a:t>
            </a:r>
            <a:r>
              <a:rPr lang="en-US" b="1" dirty="0" smtClean="0">
                <a:solidFill>
                  <a:srgbClr val="C00000"/>
                </a:solidFill>
              </a:rPr>
              <a:t>capita</a:t>
            </a:r>
            <a:r>
              <a:rPr lang="en-US" b="1" dirty="0" smtClean="0"/>
              <a:t> income by global income level, 1998-2008</a:t>
            </a:r>
            <a:endParaRPr lang="en-US" b="1" dirty="0"/>
          </a:p>
        </p:txBody>
      </p:sp>
    </p:spTree>
    <p:extLst>
      <p:ext uri="{BB962C8B-B14F-4D97-AF65-F5344CB8AC3E}">
        <p14:creationId xmlns:p14="http://schemas.microsoft.com/office/powerpoint/2010/main" val="24764939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1393032" y="1143000"/>
            <a:ext cx="6607969" cy="628650"/>
          </a:xfrm>
          <a:noFill/>
          <a:ln>
            <a:miter lim="800000"/>
            <a:headEnd/>
            <a:tailEnd/>
          </a:ln>
        </p:spPr>
        <p:txBody>
          <a:bodyPr vert="horz" wrap="square" lIns="69056" tIns="34529" rIns="69056" bIns="34529" numCol="1" rtlCol="0" anchor="t" anchorCtr="0" compatLnSpc="1">
            <a:prstTxWarp prst="textNoShape">
              <a:avLst/>
            </a:prstTxWarp>
            <a:normAutofit/>
          </a:bodyPr>
          <a:lstStyle/>
          <a:p>
            <a:pPr algn="just" eaLnBrk="1" hangingPunct="1">
              <a:spcBef>
                <a:spcPct val="0"/>
              </a:spcBef>
              <a:buFontTx/>
              <a:buNone/>
            </a:pPr>
            <a:endParaRPr lang="en-US" dirty="0" smtClean="0"/>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fld id="{9530DDB1-B307-480F-B13A-C5B2BF100690}" type="slidenum">
              <a:rPr lang="en-AU" smtClean="0"/>
              <a:pPr/>
              <a:t>2</a:t>
            </a:fld>
            <a:endParaRPr lang="en-AU"/>
          </a:p>
        </p:txBody>
      </p:sp>
      <p:pic>
        <p:nvPicPr>
          <p:cNvPr id="3" name="Picture 2"/>
          <p:cNvPicPr>
            <a:picLocks noChangeAspect="1"/>
          </p:cNvPicPr>
          <p:nvPr/>
        </p:nvPicPr>
        <p:blipFill>
          <a:blip r:embed="rId3"/>
          <a:stretch>
            <a:fillRect/>
          </a:stretch>
        </p:blipFill>
        <p:spPr>
          <a:xfrm>
            <a:off x="1248476" y="1283358"/>
            <a:ext cx="6232712" cy="2474480"/>
          </a:xfrm>
          <a:prstGeom prst="rect">
            <a:avLst/>
          </a:prstGeom>
        </p:spPr>
      </p:pic>
      <p:pic>
        <p:nvPicPr>
          <p:cNvPr id="4" name="Picture 3"/>
          <p:cNvPicPr>
            <a:picLocks noChangeAspect="1"/>
          </p:cNvPicPr>
          <p:nvPr/>
        </p:nvPicPr>
        <p:blipFill>
          <a:blip r:embed="rId4"/>
          <a:stretch>
            <a:fillRect/>
          </a:stretch>
        </p:blipFill>
        <p:spPr>
          <a:xfrm>
            <a:off x="1393032" y="4009610"/>
            <a:ext cx="5943600" cy="2493649"/>
          </a:xfrm>
          <a:prstGeom prst="rect">
            <a:avLst/>
          </a:prstGeom>
        </p:spPr>
      </p:pic>
      <p:pic>
        <p:nvPicPr>
          <p:cNvPr id="8" name="Picture 7">
            <a:extLst>
              <a:ext uri="{FF2B5EF4-FFF2-40B4-BE49-F238E27FC236}">
                <a16:creationId xmlns:a16="http://schemas.microsoft.com/office/drawing/2014/main" xmlns="" id="{D093BE1A-6050-4601-88ED-84CE324A6A27}"/>
              </a:ext>
            </a:extLst>
          </p:cNvPr>
          <p:cNvPicPr>
            <a:picLocks noChangeAspect="1"/>
          </p:cNvPicPr>
          <p:nvPr/>
        </p:nvPicPr>
        <p:blipFill>
          <a:blip r:embed="rId5"/>
          <a:stretch>
            <a:fillRect/>
          </a:stretch>
        </p:blipFill>
        <p:spPr>
          <a:xfrm>
            <a:off x="7033592" y="202385"/>
            <a:ext cx="1934817" cy="1254940"/>
          </a:xfrm>
          <a:prstGeom prst="rect">
            <a:avLst/>
          </a:prstGeom>
        </p:spPr>
      </p:pic>
    </p:spTree>
    <p:extLst>
      <p:ext uri="{BB962C8B-B14F-4D97-AF65-F5344CB8AC3E}">
        <p14:creationId xmlns:p14="http://schemas.microsoft.com/office/powerpoint/2010/main" val="41054673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30DDB1-B307-480F-B13A-C5B2BF100690}" type="slidenum">
              <a:rPr lang="en-AU" smtClean="0"/>
              <a:pPr/>
              <a:t>20</a:t>
            </a:fld>
            <a:endParaRPr lang="en-AU"/>
          </a:p>
        </p:txBody>
      </p:sp>
      <p:pic>
        <p:nvPicPr>
          <p:cNvPr id="4" name="Picture 3"/>
          <p:cNvPicPr>
            <a:picLocks noChangeAspect="1"/>
          </p:cNvPicPr>
          <p:nvPr/>
        </p:nvPicPr>
        <p:blipFill>
          <a:blip r:embed="rId3"/>
          <a:stretch>
            <a:fillRect/>
          </a:stretch>
        </p:blipFill>
        <p:spPr>
          <a:xfrm>
            <a:off x="762000" y="1676400"/>
            <a:ext cx="7094286" cy="4419600"/>
          </a:xfrm>
          <a:prstGeom prst="rect">
            <a:avLst/>
          </a:prstGeom>
        </p:spPr>
      </p:pic>
      <p:sp>
        <p:nvSpPr>
          <p:cNvPr id="5" name="TextBox 4"/>
          <p:cNvSpPr txBox="1"/>
          <p:nvPr/>
        </p:nvSpPr>
        <p:spPr>
          <a:xfrm>
            <a:off x="1447800" y="533400"/>
            <a:ext cx="6408486" cy="461665"/>
          </a:xfrm>
          <a:prstGeom prst="rect">
            <a:avLst/>
          </a:prstGeom>
          <a:noFill/>
        </p:spPr>
        <p:txBody>
          <a:bodyPr wrap="square" rtlCol="0">
            <a:spAutoFit/>
          </a:bodyPr>
          <a:lstStyle/>
          <a:p>
            <a:pPr algn="ctr"/>
            <a:r>
              <a:rPr lang="en-US" b="1" dirty="0" smtClean="0">
                <a:solidFill>
                  <a:srgbClr val="C00000"/>
                </a:solidFill>
              </a:rPr>
              <a:t>Global inequality: China and India</a:t>
            </a:r>
            <a:endParaRPr lang="en-US" b="1" dirty="0">
              <a:solidFill>
                <a:srgbClr val="C00000"/>
              </a:solidFill>
            </a:endParaRPr>
          </a:p>
        </p:txBody>
      </p:sp>
      <p:sp>
        <p:nvSpPr>
          <p:cNvPr id="6" name="TextBox 5"/>
          <p:cNvSpPr txBox="1"/>
          <p:nvPr/>
        </p:nvSpPr>
        <p:spPr>
          <a:xfrm>
            <a:off x="1600200" y="6248400"/>
            <a:ext cx="5257800" cy="400110"/>
          </a:xfrm>
          <a:prstGeom prst="rect">
            <a:avLst/>
          </a:prstGeom>
          <a:noFill/>
        </p:spPr>
        <p:txBody>
          <a:bodyPr wrap="square" rtlCol="0">
            <a:spAutoFit/>
          </a:bodyPr>
          <a:lstStyle/>
          <a:p>
            <a:r>
              <a:rPr lang="en-US" sz="2000" b="1" dirty="0" smtClean="0">
                <a:solidFill>
                  <a:srgbClr val="0070C0"/>
                </a:solidFill>
              </a:rPr>
              <a:t>Source: </a:t>
            </a:r>
            <a:r>
              <a:rPr lang="en-US" sz="2000" b="1" dirty="0" err="1" smtClean="0">
                <a:solidFill>
                  <a:srgbClr val="0070C0"/>
                </a:solidFill>
              </a:rPr>
              <a:t>Milanovic</a:t>
            </a:r>
            <a:r>
              <a:rPr lang="en-US" sz="2000" b="1" dirty="0" smtClean="0">
                <a:solidFill>
                  <a:srgbClr val="0070C0"/>
                </a:solidFill>
              </a:rPr>
              <a:t>, 2005</a:t>
            </a:r>
            <a:endParaRPr lang="en-US" sz="2000" b="1" dirty="0">
              <a:solidFill>
                <a:srgbClr val="0070C0"/>
              </a:solidFill>
            </a:endParaRPr>
          </a:p>
        </p:txBody>
      </p:sp>
    </p:spTree>
    <p:extLst>
      <p:ext uri="{BB962C8B-B14F-4D97-AF65-F5344CB8AC3E}">
        <p14:creationId xmlns:p14="http://schemas.microsoft.com/office/powerpoint/2010/main" val="5687849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30DDB1-B307-480F-B13A-C5B2BF100690}" type="slidenum">
              <a:rPr lang="en-AU" smtClean="0"/>
              <a:pPr/>
              <a:t>21</a:t>
            </a:fld>
            <a:endParaRPr lang="en-AU"/>
          </a:p>
        </p:txBody>
      </p:sp>
      <p:pic>
        <p:nvPicPr>
          <p:cNvPr id="4" name="Picture 3"/>
          <p:cNvPicPr>
            <a:picLocks noChangeAspect="1"/>
          </p:cNvPicPr>
          <p:nvPr/>
        </p:nvPicPr>
        <p:blipFill>
          <a:blip r:embed="rId3"/>
          <a:stretch>
            <a:fillRect/>
          </a:stretch>
        </p:blipFill>
        <p:spPr>
          <a:xfrm>
            <a:off x="698191" y="1143000"/>
            <a:ext cx="7986499" cy="4953000"/>
          </a:xfrm>
          <a:prstGeom prst="rect">
            <a:avLst/>
          </a:prstGeom>
        </p:spPr>
      </p:pic>
      <p:sp>
        <p:nvSpPr>
          <p:cNvPr id="5" name="TextBox 4"/>
          <p:cNvSpPr txBox="1"/>
          <p:nvPr/>
        </p:nvSpPr>
        <p:spPr>
          <a:xfrm>
            <a:off x="1491040" y="551160"/>
            <a:ext cx="6400800" cy="461665"/>
          </a:xfrm>
          <a:prstGeom prst="rect">
            <a:avLst/>
          </a:prstGeom>
          <a:noFill/>
        </p:spPr>
        <p:txBody>
          <a:bodyPr wrap="square" rtlCol="0">
            <a:spAutoFit/>
          </a:bodyPr>
          <a:lstStyle/>
          <a:p>
            <a:pPr algn="ctr"/>
            <a:r>
              <a:rPr lang="en-US" b="1" dirty="0" smtClean="0">
                <a:solidFill>
                  <a:srgbClr val="C00000"/>
                </a:solidFill>
              </a:rPr>
              <a:t>Trends in income shares of the rich, 1900-2010</a:t>
            </a:r>
            <a:endParaRPr lang="en-US" b="1" dirty="0">
              <a:solidFill>
                <a:srgbClr val="C00000"/>
              </a:solidFill>
            </a:endParaRPr>
          </a:p>
        </p:txBody>
      </p:sp>
      <p:sp>
        <p:nvSpPr>
          <p:cNvPr id="6" name="TextBox 5"/>
          <p:cNvSpPr txBox="1"/>
          <p:nvPr/>
        </p:nvSpPr>
        <p:spPr>
          <a:xfrm>
            <a:off x="1219200" y="6245225"/>
            <a:ext cx="6019800" cy="400110"/>
          </a:xfrm>
          <a:prstGeom prst="rect">
            <a:avLst/>
          </a:prstGeom>
          <a:noFill/>
        </p:spPr>
        <p:txBody>
          <a:bodyPr wrap="square" rtlCol="0">
            <a:spAutoFit/>
          </a:bodyPr>
          <a:lstStyle/>
          <a:p>
            <a:r>
              <a:rPr lang="en-US" sz="2000" b="1" dirty="0" smtClean="0">
                <a:solidFill>
                  <a:srgbClr val="0070C0"/>
                </a:solidFill>
              </a:rPr>
              <a:t>Source: www.WID.world</a:t>
            </a:r>
            <a:endParaRPr lang="en-US" sz="2000" b="1" dirty="0">
              <a:solidFill>
                <a:srgbClr val="0070C0"/>
              </a:solidFill>
            </a:endParaRPr>
          </a:p>
        </p:txBody>
      </p:sp>
    </p:spTree>
    <p:extLst>
      <p:ext uri="{BB962C8B-B14F-4D97-AF65-F5344CB8AC3E}">
        <p14:creationId xmlns:p14="http://schemas.microsoft.com/office/powerpoint/2010/main" val="7949796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00201" y="1193008"/>
            <a:ext cx="5829299" cy="646331"/>
          </a:xfrm>
          <a:prstGeom prst="rect">
            <a:avLst/>
          </a:prstGeom>
          <a:noFill/>
          <a:ln w="12700">
            <a:noFill/>
            <a:miter lim="800000"/>
            <a:headEnd type="none" w="sm" len="sm"/>
            <a:tailEnd type="none" w="sm" len="sm"/>
          </a:ln>
        </p:spPr>
        <p:txBody>
          <a:bodyPr wrap="square">
            <a:spAutoFit/>
          </a:bodyPr>
          <a:lstStyle/>
          <a:p>
            <a:pPr algn="ctr" eaLnBrk="0" hangingPunct="0"/>
            <a:r>
              <a:rPr lang="en-US" sz="1800" b="1" dirty="0">
                <a:solidFill>
                  <a:srgbClr val="C00000"/>
                </a:solidFill>
              </a:rPr>
              <a:t>Global and regional poverty estimates</a:t>
            </a:r>
          </a:p>
          <a:p>
            <a:pPr algn="ctr" eaLnBrk="0" hangingPunct="0"/>
            <a:r>
              <a:rPr lang="en-US" sz="1800" b="1" dirty="0">
                <a:solidFill>
                  <a:srgbClr val="C00000"/>
                </a:solidFill>
              </a:rPr>
              <a:t>$1.90 poverty line based on 2011 ICP PPPs</a:t>
            </a:r>
          </a:p>
        </p:txBody>
      </p:sp>
      <p:sp>
        <p:nvSpPr>
          <p:cNvPr id="2" name="TextBox 1"/>
          <p:cNvSpPr txBox="1"/>
          <p:nvPr/>
        </p:nvSpPr>
        <p:spPr>
          <a:xfrm>
            <a:off x="1657350" y="2114551"/>
            <a:ext cx="5886450" cy="1015663"/>
          </a:xfrm>
          <a:prstGeom prst="rect">
            <a:avLst/>
          </a:prstGeom>
          <a:noFill/>
        </p:spPr>
        <p:txBody>
          <a:bodyPr wrap="square" rtlCol="0">
            <a:spAutoFit/>
          </a:bodyPr>
          <a:lstStyle/>
          <a:p>
            <a:r>
              <a:rPr lang="en-US" sz="1500" b="1" dirty="0">
                <a:solidFill>
                  <a:srgbClr val="003366"/>
                </a:solidFill>
              </a:rPr>
              <a:t>These estimates are based on the recommendation of the Atkinson Commission Report in 2016 that $1.90 poverty line based on 2011 ICP be fixed and extrapolated forwards and backwards using domestic CPI. Resulting estimates are:</a:t>
            </a:r>
          </a:p>
        </p:txBody>
      </p:sp>
      <p:pic>
        <p:nvPicPr>
          <p:cNvPr id="3" name="Picture 2"/>
          <p:cNvPicPr>
            <a:picLocks noChangeAspect="1"/>
          </p:cNvPicPr>
          <p:nvPr/>
        </p:nvPicPr>
        <p:blipFill>
          <a:blip r:embed="rId3"/>
          <a:stretch>
            <a:fillRect/>
          </a:stretch>
        </p:blipFill>
        <p:spPr>
          <a:xfrm>
            <a:off x="2220041" y="3433780"/>
            <a:ext cx="4693833" cy="1538270"/>
          </a:xfrm>
          <a:prstGeom prst="rect">
            <a:avLst/>
          </a:prstGeom>
        </p:spPr>
      </p:pic>
      <p:sp>
        <p:nvSpPr>
          <p:cNvPr id="4" name="TextBox 3"/>
          <p:cNvSpPr txBox="1"/>
          <p:nvPr/>
        </p:nvSpPr>
        <p:spPr>
          <a:xfrm>
            <a:off x="2400300" y="5086350"/>
            <a:ext cx="3543300" cy="369332"/>
          </a:xfrm>
          <a:prstGeom prst="rect">
            <a:avLst/>
          </a:prstGeom>
          <a:noFill/>
        </p:spPr>
        <p:txBody>
          <a:bodyPr wrap="square" rtlCol="0">
            <a:spAutoFit/>
          </a:bodyPr>
          <a:lstStyle/>
          <a:p>
            <a:r>
              <a:rPr lang="en-US" sz="1800" b="1" dirty="0">
                <a:solidFill>
                  <a:srgbClr val="003366"/>
                </a:solidFill>
              </a:rPr>
              <a:t>Source: World Bank website, 2017</a:t>
            </a:r>
          </a:p>
        </p:txBody>
      </p:sp>
    </p:spTree>
    <p:extLst>
      <p:ext uri="{BB962C8B-B14F-4D97-AF65-F5344CB8AC3E}">
        <p14:creationId xmlns:p14="http://schemas.microsoft.com/office/powerpoint/2010/main" val="5748250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90800"/>
            <a:ext cx="6781800" cy="830997"/>
          </a:xfrm>
          <a:prstGeom prst="rect">
            <a:avLst/>
          </a:prstGeom>
          <a:noFill/>
        </p:spPr>
        <p:txBody>
          <a:bodyPr wrap="square" rtlCol="0">
            <a:spAutoFit/>
          </a:bodyPr>
          <a:lstStyle/>
          <a:p>
            <a:pPr algn="ctr"/>
            <a:r>
              <a:rPr lang="en-US" b="1" dirty="0" smtClean="0">
                <a:solidFill>
                  <a:srgbClr val="C00000"/>
                </a:solidFill>
              </a:rPr>
              <a:t>PPP Measurement and the International </a:t>
            </a:r>
            <a:r>
              <a:rPr lang="en-US" b="1" dirty="0">
                <a:solidFill>
                  <a:srgbClr val="C00000"/>
                </a:solidFill>
              </a:rPr>
              <a:t>C</a:t>
            </a:r>
            <a:r>
              <a:rPr lang="en-US" b="1" dirty="0" smtClean="0">
                <a:solidFill>
                  <a:srgbClr val="C00000"/>
                </a:solidFill>
              </a:rPr>
              <a:t>omparison Program</a:t>
            </a:r>
            <a:endParaRPr lang="en-US" b="1" dirty="0">
              <a:solidFill>
                <a:srgbClr val="C00000"/>
              </a:solidFill>
            </a:endParaRPr>
          </a:p>
        </p:txBody>
      </p:sp>
    </p:spTree>
    <p:extLst>
      <p:ext uri="{BB962C8B-B14F-4D97-AF65-F5344CB8AC3E}">
        <p14:creationId xmlns:p14="http://schemas.microsoft.com/office/powerpoint/2010/main" val="1876851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C00000"/>
                </a:solidFill>
              </a:rPr>
              <a:t>Overview of ICP</a:t>
            </a:r>
            <a:endParaRPr lang="en-US" sz="2400" b="1" dirty="0">
              <a:solidFill>
                <a:srgbClr val="C00000"/>
              </a:solidFill>
            </a:endParaRPr>
          </a:p>
        </p:txBody>
      </p:sp>
      <p:sp>
        <p:nvSpPr>
          <p:cNvPr id="14" name="Slide Number Placeholder 13"/>
          <p:cNvSpPr>
            <a:spLocks noGrp="1"/>
          </p:cNvSpPr>
          <p:nvPr>
            <p:ph type="sldNum" sz="quarter" idx="4294967295"/>
          </p:nvPr>
        </p:nvSpPr>
        <p:spPr>
          <a:xfrm>
            <a:off x="6889557" y="6465739"/>
            <a:ext cx="2133600" cy="232434"/>
          </a:xfrm>
          <a:prstGeom prst="rect">
            <a:avLst/>
          </a:prstGeom>
        </p:spPr>
        <p:txBody>
          <a:bodyPr/>
          <a:lstStyle/>
          <a:p>
            <a:fld id="{488C707C-1A30-CF4A-A445-BE59E19A5487}" type="slidenum">
              <a:rPr lang="en-US" smtClean="0"/>
              <a:t>24</a:t>
            </a:fld>
            <a:endParaRPr lang="en-US"/>
          </a:p>
        </p:txBody>
      </p:sp>
      <p:sp>
        <p:nvSpPr>
          <p:cNvPr id="17" name="Rectangle 16"/>
          <p:cNvSpPr/>
          <p:nvPr/>
        </p:nvSpPr>
        <p:spPr>
          <a:xfrm>
            <a:off x="307031" y="1244905"/>
            <a:ext cx="1737360" cy="648986"/>
          </a:xfrm>
          <a:prstGeom prst="rect">
            <a:avLst/>
          </a:prstGeom>
          <a:solidFill>
            <a:schemeClr val="accent1">
              <a:lumMod val="75000"/>
            </a:schemeClr>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r>
              <a:rPr lang="en-GB" sz="1600" b="1" dirty="0">
                <a:solidFill>
                  <a:schemeClr val="bg1"/>
                </a:solidFill>
                <a:latin typeface="+mj-lt"/>
              </a:rPr>
              <a:t>What is the ICP?</a:t>
            </a:r>
          </a:p>
        </p:txBody>
      </p:sp>
      <p:sp>
        <p:nvSpPr>
          <p:cNvPr id="18" name="Rectangle 17"/>
          <p:cNvSpPr/>
          <p:nvPr/>
        </p:nvSpPr>
        <p:spPr>
          <a:xfrm>
            <a:off x="307031" y="2130610"/>
            <a:ext cx="1737360" cy="1789832"/>
          </a:xfrm>
          <a:prstGeom prst="rect">
            <a:avLst/>
          </a:prstGeom>
          <a:solidFill>
            <a:schemeClr val="accent1">
              <a:lumMod val="75000"/>
            </a:schemeClr>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r>
              <a:rPr lang="en-GB" sz="1600" b="1" dirty="0" smtClean="0">
                <a:solidFill>
                  <a:schemeClr val="bg1"/>
                </a:solidFill>
                <a:latin typeface="+mj-lt"/>
              </a:rPr>
              <a:t>Why </a:t>
            </a:r>
            <a:r>
              <a:rPr lang="en-GB" sz="1600" b="1" dirty="0" err="1" smtClean="0">
                <a:solidFill>
                  <a:schemeClr val="bg1"/>
                </a:solidFill>
                <a:latin typeface="+mj-lt"/>
              </a:rPr>
              <a:t>PPPs</a:t>
            </a:r>
            <a:r>
              <a:rPr lang="en-GB" sz="1600" b="1" dirty="0" smtClean="0">
                <a:solidFill>
                  <a:schemeClr val="bg1"/>
                </a:solidFill>
                <a:latin typeface="+mj-lt"/>
              </a:rPr>
              <a:t>?</a:t>
            </a:r>
            <a:endParaRPr lang="en-GB" sz="1600" b="1" dirty="0">
              <a:solidFill>
                <a:schemeClr val="bg1"/>
              </a:solidFill>
              <a:latin typeface="+mj-lt"/>
            </a:endParaRPr>
          </a:p>
        </p:txBody>
      </p:sp>
      <p:sp>
        <p:nvSpPr>
          <p:cNvPr id="19" name="Rectangle 18"/>
          <p:cNvSpPr/>
          <p:nvPr/>
        </p:nvSpPr>
        <p:spPr>
          <a:xfrm>
            <a:off x="307031" y="4158364"/>
            <a:ext cx="1737360" cy="1421348"/>
          </a:xfrm>
          <a:prstGeom prst="rect">
            <a:avLst/>
          </a:prstGeom>
          <a:solidFill>
            <a:schemeClr val="accent1">
              <a:lumMod val="75000"/>
            </a:schemeClr>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r>
              <a:rPr lang="en-GB" sz="1600" b="1" dirty="0" smtClean="0">
                <a:solidFill>
                  <a:schemeClr val="bg1"/>
                </a:solidFill>
                <a:latin typeface="+mj-lt"/>
              </a:rPr>
              <a:t>Main Objectives</a:t>
            </a:r>
          </a:p>
        </p:txBody>
      </p:sp>
      <p:sp>
        <p:nvSpPr>
          <p:cNvPr id="20" name="Rectangle 19"/>
          <p:cNvSpPr/>
          <p:nvPr/>
        </p:nvSpPr>
        <p:spPr>
          <a:xfrm>
            <a:off x="2243456" y="1244905"/>
            <a:ext cx="6492240" cy="640080"/>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just">
              <a:spcAft>
                <a:spcPts val="600"/>
              </a:spcAft>
            </a:pPr>
            <a:r>
              <a:rPr lang="en-US" sz="1600" dirty="0" smtClean="0">
                <a:latin typeface="Calibri" pitchFamily="34" charset="0"/>
              </a:rPr>
              <a:t>A worldwide statistical initiative to collect comparative price data and estimate </a:t>
            </a:r>
            <a:r>
              <a:rPr lang="en-US" sz="1600" b="1" dirty="0" smtClean="0">
                <a:latin typeface="Calibri" pitchFamily="34" charset="0"/>
              </a:rPr>
              <a:t>purchasing power parities (</a:t>
            </a:r>
            <a:r>
              <a:rPr lang="en-US" sz="1600" b="1" dirty="0" err="1" smtClean="0">
                <a:latin typeface="Calibri" pitchFamily="34" charset="0"/>
              </a:rPr>
              <a:t>PPPs</a:t>
            </a:r>
            <a:r>
              <a:rPr lang="en-US" sz="1600" b="1" dirty="0" smtClean="0">
                <a:latin typeface="Calibri" pitchFamily="34" charset="0"/>
              </a:rPr>
              <a:t>) </a:t>
            </a:r>
            <a:r>
              <a:rPr lang="en-US" sz="1600" dirty="0" smtClean="0">
                <a:latin typeface="Calibri" pitchFamily="34" charset="0"/>
              </a:rPr>
              <a:t>of the world’s economies</a:t>
            </a:r>
            <a:endParaRPr lang="en-US" sz="1600" dirty="0">
              <a:latin typeface="Calibri" pitchFamily="34" charset="0"/>
            </a:endParaRPr>
          </a:p>
        </p:txBody>
      </p:sp>
      <p:sp>
        <p:nvSpPr>
          <p:cNvPr id="21" name="Rectangle 20"/>
          <p:cNvSpPr/>
          <p:nvPr/>
        </p:nvSpPr>
        <p:spPr>
          <a:xfrm>
            <a:off x="2243455" y="3114877"/>
            <a:ext cx="6492240" cy="805565"/>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just">
              <a:spcAft>
                <a:spcPts val="600"/>
              </a:spcAft>
            </a:pPr>
            <a:r>
              <a:rPr lang="en-US" sz="1600" dirty="0" err="1" smtClean="0">
                <a:solidFill>
                  <a:schemeClr val="tx1"/>
                </a:solidFill>
                <a:latin typeface="Calibri" pitchFamily="34" charset="0"/>
              </a:rPr>
              <a:t>PPPs</a:t>
            </a:r>
            <a:r>
              <a:rPr lang="en-US" sz="1600" dirty="0" smtClean="0">
                <a:solidFill>
                  <a:schemeClr val="tx1"/>
                </a:solidFill>
                <a:latin typeface="Calibri" pitchFamily="34" charset="0"/>
              </a:rPr>
              <a:t> </a:t>
            </a:r>
            <a:r>
              <a:rPr lang="en-US" sz="1600" dirty="0">
                <a:solidFill>
                  <a:schemeClr val="tx1"/>
                </a:solidFill>
                <a:latin typeface="Calibri" pitchFamily="34" charset="0"/>
              </a:rPr>
              <a:t>make it possible to compare the output of economies and the welfare of their inhabitants in real </a:t>
            </a:r>
            <a:r>
              <a:rPr lang="en-US" sz="1600" dirty="0" smtClean="0">
                <a:solidFill>
                  <a:schemeClr val="tx1"/>
                </a:solidFill>
                <a:latin typeface="Calibri" pitchFamily="34" charset="0"/>
              </a:rPr>
              <a:t>terms as they are both </a:t>
            </a:r>
            <a:r>
              <a:rPr lang="en-US" sz="1600" b="1" i="1" dirty="0">
                <a:solidFill>
                  <a:schemeClr val="tx1"/>
                </a:solidFill>
                <a:latin typeface="Calibri" pitchFamily="34" charset="0"/>
              </a:rPr>
              <a:t>currency converters </a:t>
            </a:r>
            <a:r>
              <a:rPr lang="en-US" sz="1600" dirty="0">
                <a:solidFill>
                  <a:schemeClr val="tx1"/>
                </a:solidFill>
                <a:latin typeface="Calibri" pitchFamily="34" charset="0"/>
              </a:rPr>
              <a:t>and </a:t>
            </a:r>
            <a:r>
              <a:rPr lang="en-US" sz="1600" b="1" i="1" dirty="0">
                <a:solidFill>
                  <a:schemeClr val="tx1"/>
                </a:solidFill>
                <a:latin typeface="Calibri" pitchFamily="34" charset="0"/>
              </a:rPr>
              <a:t>spatial</a:t>
            </a:r>
            <a:r>
              <a:rPr lang="en-US" sz="1600" dirty="0">
                <a:solidFill>
                  <a:schemeClr val="tx1"/>
                </a:solidFill>
                <a:latin typeface="Calibri" pitchFamily="34" charset="0"/>
              </a:rPr>
              <a:t> </a:t>
            </a:r>
            <a:r>
              <a:rPr lang="en-US" sz="1600" b="1" i="1" dirty="0">
                <a:solidFill>
                  <a:schemeClr val="tx1"/>
                </a:solidFill>
                <a:latin typeface="Calibri" pitchFamily="34" charset="0"/>
              </a:rPr>
              <a:t>price </a:t>
            </a:r>
            <a:r>
              <a:rPr lang="en-US" sz="1600" b="1" i="1" dirty="0" smtClean="0">
                <a:solidFill>
                  <a:schemeClr val="tx1"/>
                </a:solidFill>
                <a:latin typeface="Calibri" pitchFamily="34" charset="0"/>
              </a:rPr>
              <a:t>deflators </a:t>
            </a:r>
            <a:endParaRPr lang="en-US" sz="1600" b="1" i="1" dirty="0">
              <a:solidFill>
                <a:schemeClr val="tx1"/>
              </a:solidFill>
              <a:latin typeface="Calibri" pitchFamily="34" charset="0"/>
            </a:endParaRPr>
          </a:p>
        </p:txBody>
      </p:sp>
      <p:sp>
        <p:nvSpPr>
          <p:cNvPr id="22" name="Rectangle 21"/>
          <p:cNvSpPr/>
          <p:nvPr/>
        </p:nvSpPr>
        <p:spPr>
          <a:xfrm>
            <a:off x="2243455" y="4158363"/>
            <a:ext cx="6492240" cy="591182"/>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just">
              <a:spcAft>
                <a:spcPts val="600"/>
              </a:spcAft>
            </a:pPr>
            <a:r>
              <a:rPr lang="en-US" sz="1600" dirty="0">
                <a:latin typeface="Calibri" pitchFamily="34" charset="0"/>
              </a:rPr>
              <a:t>Provide international </a:t>
            </a:r>
            <a:r>
              <a:rPr lang="en-US" sz="1600" b="1" i="1" dirty="0">
                <a:latin typeface="Calibri" pitchFamily="34" charset="0"/>
              </a:rPr>
              <a:t>price and volume comparisons </a:t>
            </a:r>
            <a:r>
              <a:rPr lang="en-US" sz="1600" dirty="0">
                <a:latin typeface="Calibri" pitchFamily="34" charset="0"/>
              </a:rPr>
              <a:t>of </a:t>
            </a:r>
            <a:r>
              <a:rPr lang="en-US" sz="1600" dirty="0" smtClean="0">
                <a:latin typeface="Calibri" pitchFamily="34" charset="0"/>
              </a:rPr>
              <a:t>GDP </a:t>
            </a:r>
            <a:r>
              <a:rPr lang="en-US" sz="1600" dirty="0">
                <a:latin typeface="Calibri" pitchFamily="34" charset="0"/>
              </a:rPr>
              <a:t>and its expenditure aggregates</a:t>
            </a:r>
          </a:p>
        </p:txBody>
      </p:sp>
      <p:sp>
        <p:nvSpPr>
          <p:cNvPr id="24" name="Rectangle 23"/>
          <p:cNvSpPr/>
          <p:nvPr/>
        </p:nvSpPr>
        <p:spPr>
          <a:xfrm>
            <a:off x="2661680" y="4939631"/>
            <a:ext cx="1920240" cy="640080"/>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spcAft>
                <a:spcPts val="600"/>
              </a:spcAft>
            </a:pPr>
            <a:r>
              <a:rPr lang="en-US" sz="1600" dirty="0" smtClean="0">
                <a:latin typeface="Calibri" pitchFamily="34" charset="0"/>
              </a:rPr>
              <a:t>Between </a:t>
            </a:r>
            <a:r>
              <a:rPr lang="en-US" sz="1600" dirty="0">
                <a:latin typeface="Calibri" pitchFamily="34" charset="0"/>
              </a:rPr>
              <a:t>countries </a:t>
            </a:r>
            <a:r>
              <a:rPr lang="en-US" sz="1600" b="1" u="sng" dirty="0">
                <a:latin typeface="Calibri" pitchFamily="34" charset="0"/>
              </a:rPr>
              <a:t>within</a:t>
            </a:r>
            <a:r>
              <a:rPr lang="en-US" sz="1600" dirty="0">
                <a:latin typeface="Calibri" pitchFamily="34" charset="0"/>
              </a:rPr>
              <a:t> a region</a:t>
            </a:r>
          </a:p>
        </p:txBody>
      </p:sp>
      <p:sp>
        <p:nvSpPr>
          <p:cNvPr id="25" name="Rectangle 24"/>
          <p:cNvSpPr/>
          <p:nvPr/>
        </p:nvSpPr>
        <p:spPr>
          <a:xfrm>
            <a:off x="6311240" y="4939631"/>
            <a:ext cx="1920240" cy="640080"/>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spcAft>
                <a:spcPts val="600"/>
              </a:spcAft>
            </a:pPr>
            <a:r>
              <a:rPr lang="en-US" sz="1600" dirty="0" smtClean="0">
                <a:latin typeface="Calibri" pitchFamily="34" charset="0"/>
              </a:rPr>
              <a:t>Between </a:t>
            </a:r>
            <a:r>
              <a:rPr lang="en-US" sz="1600" dirty="0">
                <a:latin typeface="Calibri" pitchFamily="34" charset="0"/>
              </a:rPr>
              <a:t>countries </a:t>
            </a:r>
            <a:r>
              <a:rPr lang="en-US" sz="1600" b="1" u="sng" dirty="0" smtClean="0">
                <a:latin typeface="Calibri" pitchFamily="34" charset="0"/>
              </a:rPr>
              <a:t>across</a:t>
            </a:r>
            <a:r>
              <a:rPr lang="en-US" sz="1600" dirty="0" smtClean="0">
                <a:latin typeface="Calibri" pitchFamily="34" charset="0"/>
              </a:rPr>
              <a:t> the regions</a:t>
            </a:r>
            <a:endParaRPr lang="en-US" sz="1600" dirty="0">
              <a:latin typeface="Calibri" pitchFamily="34" charset="0"/>
            </a:endParaRPr>
          </a:p>
        </p:txBody>
      </p:sp>
      <p:sp>
        <p:nvSpPr>
          <p:cNvPr id="26" name="Left-Right-Up Arrow 25"/>
          <p:cNvSpPr/>
          <p:nvPr/>
        </p:nvSpPr>
        <p:spPr>
          <a:xfrm>
            <a:off x="4862791" y="4936576"/>
            <a:ext cx="1111577" cy="655405"/>
          </a:xfrm>
          <a:prstGeom prst="leftRightUp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243456" y="2130610"/>
            <a:ext cx="6492240" cy="833210"/>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just">
              <a:spcAft>
                <a:spcPts val="600"/>
              </a:spcAft>
            </a:pPr>
            <a:r>
              <a:rPr lang="en-US" sz="1600" dirty="0">
                <a:latin typeface="Calibri" pitchFamily="34" charset="0"/>
              </a:rPr>
              <a:t>E</a:t>
            </a:r>
            <a:r>
              <a:rPr lang="en-US" sz="1600" dirty="0" smtClean="0">
                <a:latin typeface="Calibri" pitchFamily="34" charset="0"/>
              </a:rPr>
              <a:t>xchange </a:t>
            </a:r>
            <a:r>
              <a:rPr lang="en-US" sz="1600" dirty="0">
                <a:latin typeface="Calibri" pitchFamily="34" charset="0"/>
              </a:rPr>
              <a:t>rate–converted GDPs can be </a:t>
            </a:r>
            <a:r>
              <a:rPr lang="en-US" sz="1600" dirty="0" smtClean="0">
                <a:latin typeface="Calibri" pitchFamily="34" charset="0"/>
              </a:rPr>
              <a:t>misleading</a:t>
            </a:r>
            <a:r>
              <a:rPr lang="en-US" sz="1600" b="1" i="1" dirty="0" smtClean="0">
                <a:latin typeface="Calibri" pitchFamily="34" charset="0"/>
              </a:rPr>
              <a:t> </a:t>
            </a:r>
            <a:r>
              <a:rPr lang="en-US" sz="1600" dirty="0">
                <a:latin typeface="Calibri" pitchFamily="34" charset="0"/>
              </a:rPr>
              <a:t>on the relative sizes of economies </a:t>
            </a:r>
            <a:r>
              <a:rPr lang="en-US" sz="1600" dirty="0" smtClean="0">
                <a:latin typeface="Calibri" pitchFamily="34" charset="0"/>
              </a:rPr>
              <a:t>and </a:t>
            </a:r>
            <a:r>
              <a:rPr lang="en-US" sz="1600" dirty="0">
                <a:latin typeface="Calibri" pitchFamily="34" charset="0"/>
              </a:rPr>
              <a:t>levels of material </a:t>
            </a:r>
            <a:r>
              <a:rPr lang="en-US" sz="1600" dirty="0" smtClean="0">
                <a:latin typeface="Calibri" pitchFamily="34" charset="0"/>
              </a:rPr>
              <a:t>well-being mainly due to </a:t>
            </a:r>
            <a:r>
              <a:rPr lang="en-US" sz="1600" dirty="0">
                <a:latin typeface="Calibri" pitchFamily="34" charset="0"/>
              </a:rPr>
              <a:t>large differences in price levels across the </a:t>
            </a:r>
            <a:r>
              <a:rPr lang="en-US" sz="1600" dirty="0" smtClean="0">
                <a:latin typeface="Calibri" pitchFamily="34" charset="0"/>
              </a:rPr>
              <a:t>countries</a:t>
            </a:r>
            <a:endParaRPr lang="en-US" sz="1600" dirty="0">
              <a:latin typeface="Calibri" pitchFamily="34" charset="0"/>
            </a:endParaRPr>
          </a:p>
        </p:txBody>
      </p:sp>
    </p:spTree>
    <p:extLst>
      <p:ext uri="{BB962C8B-B14F-4D97-AF65-F5344CB8AC3E}">
        <p14:creationId xmlns:p14="http://schemas.microsoft.com/office/powerpoint/2010/main" val="2724480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1107"/>
          </a:xfrm>
        </p:spPr>
        <p:txBody>
          <a:bodyPr/>
          <a:lstStyle/>
          <a:p>
            <a:r>
              <a:rPr lang="en-US" sz="2400" b="1" dirty="0" smtClean="0">
                <a:solidFill>
                  <a:srgbClr val="C00000"/>
                </a:solidFill>
              </a:rPr>
              <a:t>ICP Workflow</a:t>
            </a:r>
            <a:endParaRPr lang="en-US" sz="2400" b="1" dirty="0">
              <a:solidFill>
                <a:srgbClr val="C00000"/>
              </a:solidFill>
            </a:endParaRPr>
          </a:p>
        </p:txBody>
      </p:sp>
      <p:sp>
        <p:nvSpPr>
          <p:cNvPr id="4" name="Content Placeholder 2"/>
          <p:cNvSpPr txBox="1">
            <a:spLocks/>
          </p:cNvSpPr>
          <p:nvPr/>
        </p:nvSpPr>
        <p:spPr>
          <a:xfrm>
            <a:off x="228600" y="990600"/>
            <a:ext cx="8763000" cy="38862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chemeClr val="tx2"/>
              </a:buClr>
              <a:buSzPct val="95000"/>
              <a:buFont typeface="Wingdings" pitchFamily="2" charset="2"/>
              <a:buNone/>
              <a:tabLst/>
              <a:defRPr/>
            </a:pPr>
            <a:endParaRPr kumimoji="0" lang="en-US" sz="2400" b="1" i="0" u="none" strike="noStrike" kern="1200" cap="none" spc="0" normalizeH="0" baseline="0" noProof="0" smtClean="0">
              <a:ln>
                <a:noFill/>
              </a:ln>
              <a:solidFill>
                <a:schemeClr val="tx1"/>
              </a:solidFill>
              <a:effectLst/>
              <a:uLnTx/>
              <a:uFillTx/>
              <a:latin typeface="Cambria" panose="02040503050406030204" pitchFamily="18" charset="0"/>
              <a:ea typeface="ＭＳ Ｐゴシック" pitchFamily="-123" charset="-128"/>
              <a:cs typeface="Calibri" pitchFamily="34" charset="0"/>
            </a:endParaRPr>
          </a:p>
          <a:p>
            <a:pPr marL="273050" marR="0" lvl="0" indent="-273050" algn="l" defTabSz="914400" rtl="0" eaLnBrk="0" fontAlgn="base" latinLnBrk="0" hangingPunct="0">
              <a:lnSpc>
                <a:spcPct val="100000"/>
              </a:lnSpc>
              <a:spcBef>
                <a:spcPct val="20000"/>
              </a:spcBef>
              <a:spcAft>
                <a:spcPct val="0"/>
              </a:spcAft>
              <a:buClr>
                <a:schemeClr val="tx2"/>
              </a:buClr>
              <a:buSzPct val="95000"/>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Cambria" panose="02040503050406030204" pitchFamily="18" charset="0"/>
              <a:ea typeface="ＭＳ Ｐゴシック" pitchFamily="-123" charset="-128"/>
              <a:cs typeface="Calibri" pitchFamily="34" charset="0"/>
            </a:endParaRPr>
          </a:p>
        </p:txBody>
      </p:sp>
      <p:sp>
        <p:nvSpPr>
          <p:cNvPr id="5" name="Rectangle 4"/>
          <p:cNvSpPr/>
          <p:nvPr/>
        </p:nvSpPr>
        <p:spPr>
          <a:xfrm>
            <a:off x="228600" y="3880210"/>
            <a:ext cx="2560320" cy="1188720"/>
          </a:xfrm>
          <a:prstGeom prst="rect">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spcAft>
                <a:spcPts val="600"/>
              </a:spcAft>
            </a:pPr>
            <a:r>
              <a:rPr lang="en-US" sz="1600" dirty="0" smtClean="0">
                <a:latin typeface="Calibri" pitchFamily="34" charset="0"/>
              </a:rPr>
              <a:t>Price collection and expenditure data compilation</a:t>
            </a:r>
            <a:endParaRPr lang="en-US" sz="1600" dirty="0">
              <a:latin typeface="Calibri" pitchFamily="34" charset="0"/>
            </a:endParaRPr>
          </a:p>
        </p:txBody>
      </p:sp>
      <p:sp>
        <p:nvSpPr>
          <p:cNvPr id="6" name="Shape 5"/>
          <p:cNvSpPr/>
          <p:nvPr/>
        </p:nvSpPr>
        <p:spPr>
          <a:xfrm rot="21227711">
            <a:off x="1028148" y="2611592"/>
            <a:ext cx="3537364" cy="3537364"/>
          </a:xfrm>
          <a:prstGeom prst="leftCircularArrow">
            <a:avLst>
              <a:gd name="adj1" fmla="val 1846"/>
              <a:gd name="adj2" fmla="val 220414"/>
              <a:gd name="adj3" fmla="val 2340190"/>
              <a:gd name="adj4" fmla="val 9368755"/>
              <a:gd name="adj5" fmla="val 2154"/>
            </a:avLst>
          </a:prstGeom>
          <a:solidFill>
            <a:schemeClr val="bg2">
              <a:lumMod val="75000"/>
            </a:schemeClr>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rgbClr r="0" g="0" b="0"/>
          </a:effectRef>
          <a:fontRef idx="minor">
            <a:schemeClr val="lt1"/>
          </a:fontRef>
        </p:style>
      </p:sp>
      <p:sp>
        <p:nvSpPr>
          <p:cNvPr id="7" name="Circular Arrow 6"/>
          <p:cNvSpPr/>
          <p:nvPr/>
        </p:nvSpPr>
        <p:spPr>
          <a:xfrm rot="448117">
            <a:off x="4674879" y="1403376"/>
            <a:ext cx="3242889" cy="3242889"/>
          </a:xfrm>
          <a:prstGeom prst="circularArrow">
            <a:avLst>
              <a:gd name="adj1" fmla="val 2014"/>
              <a:gd name="adj2" fmla="val 241350"/>
              <a:gd name="adj3" fmla="val 19171840"/>
              <a:gd name="adj4" fmla="val 12164212"/>
              <a:gd name="adj5" fmla="val 2350"/>
            </a:avLst>
          </a:prstGeom>
          <a:solidFill>
            <a:schemeClr val="bg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Rectangle 7"/>
          <p:cNvSpPr/>
          <p:nvPr/>
        </p:nvSpPr>
        <p:spPr>
          <a:xfrm>
            <a:off x="3227534" y="2423477"/>
            <a:ext cx="2560320" cy="1188720"/>
          </a:xfrm>
          <a:prstGeom prst="rect">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spcAft>
                <a:spcPts val="600"/>
              </a:spcAft>
            </a:pPr>
            <a:r>
              <a:rPr lang="en-US" sz="1600" dirty="0" smtClean="0">
                <a:latin typeface="Calibri" pitchFamily="34" charset="0"/>
              </a:rPr>
              <a:t>Computation of  regional results</a:t>
            </a:r>
            <a:endParaRPr lang="en-US" sz="1600" dirty="0">
              <a:latin typeface="Calibri" pitchFamily="34" charset="0"/>
            </a:endParaRPr>
          </a:p>
        </p:txBody>
      </p:sp>
      <p:sp>
        <p:nvSpPr>
          <p:cNvPr id="9" name="Rectangle 8"/>
          <p:cNvSpPr/>
          <p:nvPr/>
        </p:nvSpPr>
        <p:spPr>
          <a:xfrm>
            <a:off x="6247261" y="3901568"/>
            <a:ext cx="2560320" cy="1188720"/>
          </a:xfrm>
          <a:prstGeom prst="rect">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spcAft>
                <a:spcPts val="600"/>
              </a:spcAft>
            </a:pPr>
            <a:r>
              <a:rPr lang="en-US" sz="1600" dirty="0" smtClean="0">
                <a:latin typeface="Calibri" pitchFamily="34" charset="0"/>
              </a:rPr>
              <a:t>Linking regional results to produce global results</a:t>
            </a:r>
            <a:endParaRPr lang="en-US" sz="1600" dirty="0">
              <a:latin typeface="Calibri" pitchFamily="34" charset="0"/>
            </a:endParaRPr>
          </a:p>
        </p:txBody>
      </p:sp>
      <p:grpSp>
        <p:nvGrpSpPr>
          <p:cNvPr id="11" name="Group 10"/>
          <p:cNvGrpSpPr/>
          <p:nvPr/>
        </p:nvGrpSpPr>
        <p:grpSpPr>
          <a:xfrm>
            <a:off x="3227534" y="3901568"/>
            <a:ext cx="2560320" cy="1188720"/>
            <a:chOff x="6400794" y="349485"/>
            <a:chExt cx="2031105" cy="1320213"/>
          </a:xfrm>
          <a:solidFill>
            <a:schemeClr val="accent5">
              <a:lumMod val="75000"/>
            </a:schemeClr>
          </a:solidFill>
        </p:grpSpPr>
        <p:sp>
          <p:nvSpPr>
            <p:cNvPr id="12" name="Rectangle 11"/>
            <p:cNvSpPr/>
            <p:nvPr/>
          </p:nvSpPr>
          <p:spPr>
            <a:xfrm>
              <a:off x="6400795" y="349485"/>
              <a:ext cx="2031104" cy="13202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6400794" y="349485"/>
              <a:ext cx="2031104" cy="13202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spcBef>
                  <a:spcPct val="0"/>
                </a:spcBef>
              </a:pPr>
              <a:r>
                <a:rPr lang="en-US" sz="2000" dirty="0">
                  <a:latin typeface="Calibri" pitchFamily="34" charset="0"/>
                </a:rPr>
                <a:t>Regional Implementing Agencies</a:t>
              </a:r>
              <a:endParaRPr lang="en-US" sz="2000" kern="1200" dirty="0" smtClean="0">
                <a:latin typeface="Calibri" pitchFamily="34" charset="0"/>
              </a:endParaRPr>
            </a:p>
          </p:txBody>
        </p:sp>
      </p:grpSp>
      <p:grpSp>
        <p:nvGrpSpPr>
          <p:cNvPr id="14" name="Group 13"/>
          <p:cNvGrpSpPr/>
          <p:nvPr/>
        </p:nvGrpSpPr>
        <p:grpSpPr>
          <a:xfrm>
            <a:off x="6247261" y="2420864"/>
            <a:ext cx="2560320" cy="1188720"/>
            <a:chOff x="6400794" y="349485"/>
            <a:chExt cx="2031105" cy="1320213"/>
          </a:xfrm>
          <a:solidFill>
            <a:schemeClr val="accent5">
              <a:lumMod val="75000"/>
            </a:schemeClr>
          </a:solidFill>
        </p:grpSpPr>
        <p:sp>
          <p:nvSpPr>
            <p:cNvPr id="15" name="Rectangle 14"/>
            <p:cNvSpPr/>
            <p:nvPr/>
          </p:nvSpPr>
          <p:spPr>
            <a:xfrm>
              <a:off x="6400795" y="349485"/>
              <a:ext cx="2031104" cy="13202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400794" y="349485"/>
              <a:ext cx="2031104" cy="13202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spcBef>
                  <a:spcPct val="0"/>
                </a:spcBef>
              </a:pPr>
              <a:r>
                <a:rPr lang="en-US" sz="2000" kern="1200" dirty="0" smtClean="0">
                  <a:latin typeface="Calibri" pitchFamily="34" charset="0"/>
                </a:rPr>
                <a:t>ICP Secretariat</a:t>
              </a:r>
            </a:p>
            <a:p>
              <a:pPr lvl="0" algn="ctr" defTabSz="889000">
                <a:spcBef>
                  <a:spcPct val="0"/>
                </a:spcBef>
              </a:pPr>
              <a:r>
                <a:rPr lang="en-US" sz="2000" dirty="0" smtClean="0">
                  <a:latin typeface="Calibri" pitchFamily="34" charset="0"/>
                </a:rPr>
                <a:t>(World Bank)</a:t>
              </a:r>
              <a:endParaRPr lang="en-US" sz="2000" kern="1200" dirty="0" smtClean="0">
                <a:latin typeface="Calibri" pitchFamily="34" charset="0"/>
              </a:endParaRPr>
            </a:p>
          </p:txBody>
        </p:sp>
      </p:grpSp>
      <p:sp>
        <p:nvSpPr>
          <p:cNvPr id="17" name="Rectangle 16"/>
          <p:cNvSpPr/>
          <p:nvPr/>
        </p:nvSpPr>
        <p:spPr>
          <a:xfrm>
            <a:off x="228600" y="2420864"/>
            <a:ext cx="2560320" cy="118872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spcBef>
                <a:spcPct val="0"/>
              </a:spcBef>
            </a:pPr>
            <a:r>
              <a:rPr lang="en-US" sz="2000" dirty="0">
                <a:latin typeface="Calibri" pitchFamily="34" charset="0"/>
              </a:rPr>
              <a:t>Country </a:t>
            </a:r>
          </a:p>
          <a:p>
            <a:pPr lvl="0" algn="ctr" defTabSz="889000">
              <a:spcBef>
                <a:spcPct val="0"/>
              </a:spcBef>
            </a:pPr>
            <a:r>
              <a:rPr lang="en-US" sz="2000" dirty="0">
                <a:latin typeface="Calibri" pitchFamily="34" charset="0"/>
              </a:rPr>
              <a:t>Statistical </a:t>
            </a:r>
          </a:p>
          <a:p>
            <a:pPr lvl="0" algn="ctr" defTabSz="889000">
              <a:spcBef>
                <a:spcPct val="0"/>
              </a:spcBef>
            </a:pPr>
            <a:r>
              <a:rPr lang="en-US" sz="2000" dirty="0">
                <a:latin typeface="Calibri" pitchFamily="34" charset="0"/>
              </a:rPr>
              <a:t>Offices</a:t>
            </a:r>
            <a:endParaRPr lang="en-US" sz="2000" kern="1200" dirty="0" smtClean="0">
              <a:latin typeface="Calibri" pitchFamily="34" charset="0"/>
            </a:endParaRPr>
          </a:p>
        </p:txBody>
      </p:sp>
    </p:spTree>
    <p:extLst>
      <p:ext uri="{BB962C8B-B14F-4D97-AF65-F5344CB8AC3E}">
        <p14:creationId xmlns:p14="http://schemas.microsoft.com/office/powerpoint/2010/main" val="4120126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2400" b="1" dirty="0" smtClean="0">
                <a:solidFill>
                  <a:srgbClr val="C00000"/>
                </a:solidFill>
              </a:rPr>
              <a:t>ICP/PPP Data Requirements</a:t>
            </a:r>
            <a:endParaRPr lang="en-US" sz="2400" b="1" dirty="0">
              <a:solidFill>
                <a:srgbClr val="C00000"/>
              </a:solidFill>
            </a:endParaRPr>
          </a:p>
        </p:txBody>
      </p:sp>
      <p:sp>
        <p:nvSpPr>
          <p:cNvPr id="3" name="TextBox 2"/>
          <p:cNvSpPr txBox="1"/>
          <p:nvPr/>
        </p:nvSpPr>
        <p:spPr>
          <a:xfrm>
            <a:off x="774337" y="1410690"/>
            <a:ext cx="7955280" cy="400828"/>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defPPr>
              <a:defRPr lang="en-US"/>
            </a:defPPr>
            <a:lvl1pPr algn="just">
              <a:spcAft>
                <a:spcPts val="600"/>
              </a:spcAft>
              <a:defRPr sz="2000" b="1">
                <a:solidFill>
                  <a:schemeClr val="dk1">
                    <a:hueOff val="0"/>
                    <a:satOff val="0"/>
                    <a:lumOff val="0"/>
                    <a:alphaOff val="0"/>
                  </a:schemeClr>
                </a:solidFill>
                <a:latin typeface="Calibri" pitchFamily="34" charset="0"/>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t>Price data requirements</a:t>
            </a:r>
          </a:p>
        </p:txBody>
      </p:sp>
      <p:sp>
        <p:nvSpPr>
          <p:cNvPr id="4" name="Content Placeholder 6"/>
          <p:cNvSpPr txBox="1">
            <a:spLocks/>
          </p:cNvSpPr>
          <p:nvPr/>
        </p:nvSpPr>
        <p:spPr bwMode="auto">
          <a:xfrm>
            <a:off x="774336" y="1875178"/>
            <a:ext cx="7955280" cy="2235095"/>
          </a:xfrm>
          <a:prstGeom prst="rect">
            <a:avLst/>
          </a:prstGeom>
          <a:solidFill>
            <a:schemeClr val="bg1"/>
          </a:solidFill>
          <a:ln w="12700">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tx2"/>
              </a:buClr>
              <a:buSzPct val="95000"/>
              <a:buFont typeface="Wingdings" pitchFamily="2" charset="2"/>
              <a:buChar char="q"/>
              <a:defRPr lang="en-US" sz="2400" b="1" kern="1200" dirty="0">
                <a:solidFill>
                  <a:schemeClr val="tx1"/>
                </a:solidFill>
                <a:latin typeface="Arial Narrow" pitchFamily="34" charset="0"/>
                <a:ea typeface="ＭＳ Ｐゴシック" pitchFamily="-123" charset="-128"/>
                <a:cs typeface="ＭＳ Ｐゴシック" pitchFamily="-123" charset="-128"/>
              </a:defRPr>
            </a:lvl1pPr>
            <a:lvl2pPr marL="639763" indent="-246063" algn="l" rtl="0" eaLnBrk="0" fontAlgn="base" hangingPunct="0">
              <a:spcBef>
                <a:spcPct val="20000"/>
              </a:spcBef>
              <a:spcAft>
                <a:spcPct val="0"/>
              </a:spcAft>
              <a:buClr>
                <a:schemeClr val="tx2"/>
              </a:buClr>
              <a:buSzPct val="8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2pPr>
            <a:lvl3pPr marL="914400" indent="-246063" algn="l" rtl="0" eaLnBrk="0" fontAlgn="base" hangingPunct="0">
              <a:spcBef>
                <a:spcPct val="20000"/>
              </a:spcBef>
              <a:spcAft>
                <a:spcPct val="0"/>
              </a:spcAft>
              <a:buClr>
                <a:schemeClr val="tx2"/>
              </a:buClr>
              <a:buSzPct val="70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3pPr>
            <a:lvl4pPr marL="1187450" indent="-209550" algn="l" rtl="0" eaLnBrk="0" fontAlgn="base" hangingPunct="0">
              <a:spcBef>
                <a:spcPct val="20000"/>
              </a:spcBef>
              <a:spcAft>
                <a:spcPct val="0"/>
              </a:spcAft>
              <a:buClr>
                <a:schemeClr val="tx2"/>
              </a:buClr>
              <a:buSzPct val="6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4pPr>
            <a:lvl5pPr marL="1462088" indent="-209550" algn="l" rtl="0" eaLnBrk="0" fontAlgn="base" hangingPunct="0">
              <a:spcBef>
                <a:spcPct val="20000"/>
              </a:spcBef>
              <a:spcAft>
                <a:spcPct val="0"/>
              </a:spcAft>
              <a:buClr>
                <a:schemeClr val="tx2"/>
              </a:buClr>
              <a:buSzPct val="6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defTabSz="914400">
              <a:spcBef>
                <a:spcPts val="600"/>
              </a:spcBef>
              <a:spcAft>
                <a:spcPts val="0"/>
              </a:spcAft>
              <a:buClr>
                <a:srgbClr val="04617B"/>
              </a:buClr>
              <a:buSzPct val="90000"/>
              <a:buFont typeface="Wingdings" pitchFamily="2" charset="2"/>
              <a:buChar char="§"/>
            </a:pPr>
            <a:r>
              <a:rPr sz="1800" b="1" dirty="0">
                <a:solidFill>
                  <a:prstClr val="black"/>
                </a:solidFill>
                <a:latin typeface="+mn-lt"/>
                <a:cs typeface="Times New Roman" panose="02020603050405020304" pitchFamily="18" charset="0"/>
              </a:rPr>
              <a:t>National annual average prices </a:t>
            </a:r>
            <a:r>
              <a:rPr sz="1800" b="1" dirty="0" smtClean="0">
                <a:solidFill>
                  <a:prstClr val="black"/>
                </a:solidFill>
                <a:latin typeface="+mn-lt"/>
                <a:cs typeface="Times New Roman" panose="02020603050405020304" pitchFamily="18" charset="0"/>
              </a:rPr>
              <a:t>for </a:t>
            </a:r>
            <a:r>
              <a:rPr lang="en-US" sz="1800" b="1" dirty="0">
                <a:solidFill>
                  <a:prstClr val="black"/>
                </a:solidFill>
                <a:latin typeface="+mn-lt"/>
                <a:cs typeface="Times New Roman" panose="02020603050405020304" pitchFamily="18" charset="0"/>
              </a:rPr>
              <a:t>household </a:t>
            </a:r>
            <a:r>
              <a:rPr lang="en-US" sz="1800" b="1" dirty="0" smtClean="0">
                <a:solidFill>
                  <a:prstClr val="black"/>
                </a:solidFill>
                <a:latin typeface="+mn-lt"/>
                <a:cs typeface="Times New Roman" panose="02020603050405020304" pitchFamily="18" charset="0"/>
              </a:rPr>
              <a:t>consumption items </a:t>
            </a:r>
            <a:r>
              <a:rPr lang="en-US" sz="1800" b="1" dirty="0">
                <a:solidFill>
                  <a:prstClr val="black"/>
                </a:solidFill>
                <a:latin typeface="+mn-lt"/>
                <a:cs typeface="Times New Roman" panose="02020603050405020304" pitchFamily="18" charset="0"/>
              </a:rPr>
              <a:t>- for example,  “white rice” under basic heading “Rice”</a:t>
            </a:r>
            <a:endParaRPr sz="1800" b="1" dirty="0" smtClean="0">
              <a:solidFill>
                <a:prstClr val="black"/>
              </a:solidFill>
              <a:latin typeface="+mn-lt"/>
              <a:cs typeface="Times New Roman" panose="02020603050405020304" pitchFamily="18" charset="0"/>
            </a:endParaRPr>
          </a:p>
          <a:p>
            <a:pPr marL="547687" lvl="2" indent="-273050" defTabSz="914400">
              <a:spcBef>
                <a:spcPts val="600"/>
              </a:spcBef>
              <a:spcAft>
                <a:spcPts val="0"/>
              </a:spcAft>
              <a:buClr>
                <a:srgbClr val="04617B"/>
              </a:buClr>
              <a:buSzPct val="90000"/>
              <a:buFont typeface="Wingdings" pitchFamily="2" charset="2"/>
              <a:buChar char="§"/>
            </a:pPr>
            <a:r>
              <a:rPr sz="1800" b="1" dirty="0" smtClean="0">
                <a:solidFill>
                  <a:prstClr val="black"/>
                </a:solidFill>
                <a:latin typeface="+mn-lt"/>
                <a:cs typeface="Times New Roman" panose="02020603050405020304" pitchFamily="18" charset="0"/>
              </a:rPr>
              <a:t>Approx. 620 global core list products</a:t>
            </a:r>
            <a:endParaRPr lang="en-US" sz="1800" b="1" dirty="0">
              <a:solidFill>
                <a:prstClr val="black"/>
              </a:solidFill>
              <a:latin typeface="+mn-lt"/>
              <a:cs typeface="Times New Roman" panose="02020603050405020304" pitchFamily="18" charset="0"/>
            </a:endParaRPr>
          </a:p>
          <a:p>
            <a:pPr marL="547687" lvl="2" indent="-273050" defTabSz="914400">
              <a:spcBef>
                <a:spcPts val="600"/>
              </a:spcBef>
              <a:spcAft>
                <a:spcPts val="0"/>
              </a:spcAft>
              <a:buClr>
                <a:srgbClr val="04617B"/>
              </a:buClr>
              <a:buSzPct val="90000"/>
              <a:buFont typeface="Wingdings" pitchFamily="2" charset="2"/>
              <a:buChar char="§"/>
            </a:pPr>
            <a:r>
              <a:rPr lang="en-US" sz="1800" b="1" dirty="0" smtClean="0">
                <a:solidFill>
                  <a:prstClr val="black"/>
                </a:solidFill>
                <a:latin typeface="+mn-lt"/>
                <a:cs typeface="Times New Roman" panose="02020603050405020304" pitchFamily="18" charset="0"/>
              </a:rPr>
              <a:t>Supplemented </a:t>
            </a:r>
            <a:r>
              <a:rPr lang="en-US" sz="1800" b="1" dirty="0">
                <a:solidFill>
                  <a:prstClr val="black"/>
                </a:solidFill>
                <a:latin typeface="+mn-lt"/>
                <a:cs typeface="Times New Roman" panose="02020603050405020304" pitchFamily="18" charset="0"/>
              </a:rPr>
              <a:t>with additional approx. 1000 region-specific </a:t>
            </a:r>
            <a:r>
              <a:rPr lang="en-US" sz="1800" b="1" dirty="0" smtClean="0">
                <a:solidFill>
                  <a:prstClr val="black"/>
                </a:solidFill>
                <a:latin typeface="+mn-lt"/>
                <a:cs typeface="Times New Roman" panose="02020603050405020304" pitchFamily="18" charset="0"/>
              </a:rPr>
              <a:t>products</a:t>
            </a:r>
            <a:endParaRPr lang="en-US" sz="1800" b="1" dirty="0">
              <a:solidFill>
                <a:prstClr val="black"/>
              </a:solidFill>
              <a:latin typeface="+mn-lt"/>
              <a:cs typeface="Times New Roman" panose="02020603050405020304" pitchFamily="18" charset="0"/>
            </a:endParaRPr>
          </a:p>
          <a:p>
            <a:pPr defTabSz="914400">
              <a:spcBef>
                <a:spcPts val="600"/>
              </a:spcBef>
              <a:spcAft>
                <a:spcPts val="0"/>
              </a:spcAft>
              <a:buClr>
                <a:srgbClr val="04617B"/>
              </a:buClr>
              <a:buSzPct val="90000"/>
              <a:buFont typeface="Wingdings" pitchFamily="2" charset="2"/>
              <a:buChar char="§"/>
            </a:pPr>
            <a:r>
              <a:rPr lang="en-US" sz="1800" dirty="0" smtClean="0">
                <a:solidFill>
                  <a:prstClr val="black"/>
                </a:solidFill>
                <a:latin typeface="+mn-lt"/>
                <a:cs typeface="Times New Roman" panose="02020603050405020304" pitchFamily="18" charset="0"/>
              </a:rPr>
              <a:t>Price data for special surveys covering other GDP components: </a:t>
            </a:r>
            <a:r>
              <a:rPr lang="en-US" sz="1800" dirty="0">
                <a:solidFill>
                  <a:prstClr val="black"/>
                </a:solidFill>
                <a:latin typeface="+mn-lt"/>
                <a:cs typeface="Times New Roman" panose="02020603050405020304" pitchFamily="18" charset="0"/>
              </a:rPr>
              <a:t>Housing; private education; government compensation; machinery and equipment; and </a:t>
            </a:r>
            <a:r>
              <a:rPr lang="en-US" sz="1800" dirty="0" smtClean="0">
                <a:solidFill>
                  <a:prstClr val="black"/>
                </a:solidFill>
                <a:latin typeface="+mn-lt"/>
                <a:cs typeface="Times New Roman" panose="02020603050405020304" pitchFamily="18" charset="0"/>
              </a:rPr>
              <a:t>construction</a:t>
            </a:r>
          </a:p>
          <a:p>
            <a:pPr lvl="1">
              <a:spcBef>
                <a:spcPts val="600"/>
              </a:spcBef>
              <a:spcAft>
                <a:spcPts val="0"/>
              </a:spcAft>
              <a:buClr>
                <a:srgbClr val="04617B"/>
              </a:buClr>
              <a:buSzPct val="90000"/>
              <a:buFont typeface="Wingdings" pitchFamily="2" charset="2"/>
              <a:buChar char="§"/>
            </a:pPr>
            <a:r>
              <a:rPr lang="en-US" sz="1800" b="1" dirty="0" smtClean="0">
                <a:solidFill>
                  <a:prstClr val="black"/>
                </a:solidFill>
                <a:latin typeface="+mn-lt"/>
                <a:cs typeface="Times New Roman" panose="02020603050405020304" pitchFamily="18" charset="0"/>
              </a:rPr>
              <a:t>Price data must be consistent with national accounts measurements</a:t>
            </a:r>
            <a:endParaRPr lang="en-US" sz="1800" b="1" dirty="0">
              <a:solidFill>
                <a:prstClr val="black"/>
              </a:solidFill>
              <a:latin typeface="+mn-lt"/>
              <a:cs typeface="Times New Roman" panose="02020603050405020304" pitchFamily="18" charset="0"/>
            </a:endParaRPr>
          </a:p>
        </p:txBody>
      </p:sp>
      <p:sp>
        <p:nvSpPr>
          <p:cNvPr id="8" name="TextBox 7"/>
          <p:cNvSpPr txBox="1"/>
          <p:nvPr/>
        </p:nvSpPr>
        <p:spPr>
          <a:xfrm>
            <a:off x="774336" y="4544906"/>
            <a:ext cx="7955280" cy="400828"/>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defPPr>
              <a:defRPr lang="en-US"/>
            </a:defPPr>
            <a:lvl1pPr algn="just">
              <a:spcAft>
                <a:spcPts val="600"/>
              </a:spcAft>
              <a:defRPr sz="2000" b="1">
                <a:solidFill>
                  <a:schemeClr val="dk1">
                    <a:hueOff val="0"/>
                    <a:satOff val="0"/>
                    <a:lumOff val="0"/>
                    <a:alphaOff val="0"/>
                  </a:schemeClr>
                </a:solidFill>
                <a:latin typeface="Calibri" pitchFamily="34" charset="0"/>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t>National accounts expenditure data requirements</a:t>
            </a:r>
          </a:p>
        </p:txBody>
      </p:sp>
      <p:sp>
        <p:nvSpPr>
          <p:cNvPr id="9" name="Content Placeholder 6"/>
          <p:cNvSpPr txBox="1">
            <a:spLocks/>
          </p:cNvSpPr>
          <p:nvPr/>
        </p:nvSpPr>
        <p:spPr bwMode="auto">
          <a:xfrm>
            <a:off x="782373" y="5054208"/>
            <a:ext cx="7955280" cy="419195"/>
          </a:xfrm>
          <a:prstGeom prst="rect">
            <a:avLst/>
          </a:prstGeom>
          <a:solidFill>
            <a:schemeClr val="bg1"/>
          </a:solidFill>
          <a:ln w="12700">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tx2"/>
              </a:buClr>
              <a:buSzPct val="95000"/>
              <a:buFont typeface="Wingdings" pitchFamily="2" charset="2"/>
              <a:buChar char="q"/>
              <a:defRPr lang="en-US" sz="2400" b="1" kern="1200" dirty="0">
                <a:solidFill>
                  <a:schemeClr val="tx1"/>
                </a:solidFill>
                <a:latin typeface="Arial Narrow" pitchFamily="34" charset="0"/>
                <a:ea typeface="ＭＳ Ｐゴシック" pitchFamily="-123" charset="-128"/>
                <a:cs typeface="ＭＳ Ｐゴシック" pitchFamily="-123" charset="-128"/>
              </a:defRPr>
            </a:lvl1pPr>
            <a:lvl2pPr marL="639763" indent="-246063" algn="l" rtl="0" eaLnBrk="0" fontAlgn="base" hangingPunct="0">
              <a:spcBef>
                <a:spcPct val="20000"/>
              </a:spcBef>
              <a:spcAft>
                <a:spcPct val="0"/>
              </a:spcAft>
              <a:buClr>
                <a:schemeClr val="tx2"/>
              </a:buClr>
              <a:buSzPct val="8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2pPr>
            <a:lvl3pPr marL="914400" indent="-246063" algn="l" rtl="0" eaLnBrk="0" fontAlgn="base" hangingPunct="0">
              <a:spcBef>
                <a:spcPct val="20000"/>
              </a:spcBef>
              <a:spcAft>
                <a:spcPct val="0"/>
              </a:spcAft>
              <a:buClr>
                <a:schemeClr val="tx2"/>
              </a:buClr>
              <a:buSzPct val="70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3pPr>
            <a:lvl4pPr marL="1187450" indent="-209550" algn="l" rtl="0" eaLnBrk="0" fontAlgn="base" hangingPunct="0">
              <a:spcBef>
                <a:spcPct val="20000"/>
              </a:spcBef>
              <a:spcAft>
                <a:spcPct val="0"/>
              </a:spcAft>
              <a:buClr>
                <a:schemeClr val="tx2"/>
              </a:buClr>
              <a:buSzPct val="6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4pPr>
            <a:lvl5pPr marL="1462088" indent="-209550" algn="l" rtl="0" eaLnBrk="0" fontAlgn="base" hangingPunct="0">
              <a:spcBef>
                <a:spcPct val="20000"/>
              </a:spcBef>
              <a:spcAft>
                <a:spcPct val="0"/>
              </a:spcAft>
              <a:buClr>
                <a:schemeClr val="tx2"/>
              </a:buClr>
              <a:buSzPct val="6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spcBef>
                <a:spcPts val="600"/>
              </a:spcBef>
              <a:spcAft>
                <a:spcPts val="0"/>
              </a:spcAft>
              <a:buClr>
                <a:srgbClr val="04617B"/>
              </a:buClr>
              <a:buSzPct val="90000"/>
              <a:buFont typeface="Wingdings" pitchFamily="2" charset="2"/>
              <a:buChar char="§"/>
            </a:pPr>
            <a:r>
              <a:rPr sz="1800" dirty="0" smtClean="0">
                <a:solidFill>
                  <a:prstClr val="black"/>
                </a:solidFill>
                <a:latin typeface="+mn-lt"/>
                <a:cs typeface="Times New Roman" panose="02020603050405020304" pitchFamily="18" charset="0"/>
              </a:rPr>
              <a:t>National accounts expenditures for 155 headings</a:t>
            </a:r>
          </a:p>
        </p:txBody>
      </p:sp>
      <p:sp>
        <p:nvSpPr>
          <p:cNvPr id="11" name="Rectangle 10"/>
          <p:cNvSpPr/>
          <p:nvPr/>
        </p:nvSpPr>
        <p:spPr>
          <a:xfrm>
            <a:off x="515726" y="1410689"/>
            <a:ext cx="266647" cy="400827"/>
          </a:xfrm>
          <a:prstGeom prst="rect">
            <a:avLst/>
          </a:prstGeom>
          <a:solidFill>
            <a:srgbClr val="046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imes New Roman"/>
              <a:ea typeface="+mn-ea"/>
              <a:cs typeface="+mn-cs"/>
            </a:endParaRPr>
          </a:p>
        </p:txBody>
      </p:sp>
      <p:sp>
        <p:nvSpPr>
          <p:cNvPr id="12" name="Rectangle 11"/>
          <p:cNvSpPr/>
          <p:nvPr/>
        </p:nvSpPr>
        <p:spPr>
          <a:xfrm>
            <a:off x="527000" y="4544906"/>
            <a:ext cx="266647" cy="400827"/>
          </a:xfrm>
          <a:prstGeom prst="rect">
            <a:avLst/>
          </a:prstGeom>
          <a:solidFill>
            <a:srgbClr val="04617B"/>
          </a:solidFill>
          <a:ln w="25400" cap="flat" cmpd="sng" algn="ctr">
            <a:noFill/>
            <a:prstDash val="solid"/>
          </a:ln>
          <a:effectLst/>
        </p:spPr>
        <p:txBody>
          <a:bodyPr rtlCol="0" anchor="ctr"/>
          <a:lstStyle/>
          <a:p>
            <a:pPr algn="ctr" defTabSz="914400"/>
            <a:endParaRPr lang="en-US" kern="0">
              <a:solidFill>
                <a:prstClr val="white"/>
              </a:solidFill>
              <a:latin typeface="Times New Roman"/>
            </a:endParaRPr>
          </a:p>
        </p:txBody>
      </p:sp>
    </p:spTree>
    <p:extLst>
      <p:ext uri="{BB962C8B-B14F-4D97-AF65-F5344CB8AC3E}">
        <p14:creationId xmlns:p14="http://schemas.microsoft.com/office/powerpoint/2010/main" val="865452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400" b="1" dirty="0">
                <a:solidFill>
                  <a:srgbClr val="C00000"/>
                </a:solidFill>
              </a:rPr>
              <a:t>ICP/PPP </a:t>
            </a:r>
            <a:r>
              <a:rPr lang="en-US" sz="2400" b="1" dirty="0" smtClean="0">
                <a:solidFill>
                  <a:srgbClr val="C00000"/>
                </a:solidFill>
              </a:rPr>
              <a:t>Key Concepts</a:t>
            </a:r>
            <a:endParaRPr lang="en-US" sz="2400" b="1" dirty="0">
              <a:solidFill>
                <a:srgbClr val="C00000"/>
              </a:solidFill>
            </a:endParaRPr>
          </a:p>
        </p:txBody>
      </p:sp>
      <p:sp>
        <p:nvSpPr>
          <p:cNvPr id="3" name="TextBox 2"/>
          <p:cNvSpPr txBox="1"/>
          <p:nvPr/>
        </p:nvSpPr>
        <p:spPr>
          <a:xfrm>
            <a:off x="433225" y="1321597"/>
            <a:ext cx="8503920" cy="402336"/>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defPPr>
              <a:defRPr lang="en-US"/>
            </a:defPPr>
            <a:lvl1pPr algn="just">
              <a:spcAft>
                <a:spcPts val="600"/>
              </a:spcAft>
              <a:defRPr sz="2000" b="1">
                <a:solidFill>
                  <a:schemeClr val="dk1">
                    <a:hueOff val="0"/>
                    <a:satOff val="0"/>
                    <a:lumOff val="0"/>
                    <a:alphaOff val="0"/>
                  </a:schemeClr>
                </a:solidFill>
                <a:latin typeface="Calibri" pitchFamily="34" charset="0"/>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latin typeface="+mn-lt"/>
              </a:rPr>
              <a:t>Product characteristics</a:t>
            </a:r>
          </a:p>
        </p:txBody>
      </p:sp>
      <p:sp>
        <p:nvSpPr>
          <p:cNvPr id="4" name="TextBox 3"/>
          <p:cNvSpPr txBox="1"/>
          <p:nvPr/>
        </p:nvSpPr>
        <p:spPr>
          <a:xfrm>
            <a:off x="519237" y="3530818"/>
            <a:ext cx="8503920" cy="402336"/>
          </a:xfrm>
          <a:prstGeom prst="rect">
            <a:avLst/>
          </a:prstGeom>
          <a:ln w="12700">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defPPr>
              <a:defRPr lang="en-US"/>
            </a:defPPr>
            <a:lvl1pPr algn="just">
              <a:spcAft>
                <a:spcPts val="600"/>
              </a:spcAft>
              <a:defRPr sz="2000" b="1">
                <a:solidFill>
                  <a:schemeClr val="dk1">
                    <a:hueOff val="0"/>
                    <a:satOff val="0"/>
                    <a:lumOff val="0"/>
                    <a:alphaOff val="0"/>
                  </a:schemeClr>
                </a:solidFill>
                <a:latin typeface="Calibri" pitchFamily="34" charset="0"/>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latin typeface="+mn-lt"/>
              </a:rPr>
              <a:t>Expenditure characteristics</a:t>
            </a:r>
          </a:p>
        </p:txBody>
      </p:sp>
      <p:sp>
        <p:nvSpPr>
          <p:cNvPr id="5" name="Content Placeholder 6"/>
          <p:cNvSpPr txBox="1">
            <a:spLocks/>
          </p:cNvSpPr>
          <p:nvPr/>
        </p:nvSpPr>
        <p:spPr bwMode="auto">
          <a:xfrm>
            <a:off x="457200" y="4125869"/>
            <a:ext cx="8503920" cy="683153"/>
          </a:xfrm>
          <a:prstGeom prst="rect">
            <a:avLst/>
          </a:prstGeom>
          <a:solidFill>
            <a:schemeClr val="bg1"/>
          </a:solidFill>
        </p:spPr>
        <p:txBody>
          <a:bodyPr vert="horz" wrap="square" lIns="91440" tIns="45720" rIns="91440" bIns="45720" numCol="1" anchor="t" anchorCtr="0" compatLnSpc="1">
            <a:prstTxWarp prst="textNoShape">
              <a:avLst/>
            </a:prstTxWarp>
          </a:bodyPr>
          <a:lstStyle>
            <a:defPPr>
              <a:defRPr lang="en-US"/>
            </a:defPPr>
            <a:lvl1pPr marL="273050" indent="-273050" defTabSz="914400" eaLnBrk="0" fontAlgn="base" hangingPunct="0">
              <a:spcBef>
                <a:spcPts val="0"/>
              </a:spcBef>
              <a:spcAft>
                <a:spcPts val="600"/>
              </a:spcAft>
              <a:buClr>
                <a:srgbClr val="04617B"/>
              </a:buClr>
              <a:buSzPct val="90000"/>
              <a:buFont typeface="Wingdings" pitchFamily="2" charset="2"/>
              <a:buChar char="§"/>
              <a:defRPr b="0">
                <a:solidFill>
                  <a:prstClr val="black"/>
                </a:solidFill>
                <a:latin typeface="Calibri" pitchFamily="34" charset="0"/>
                <a:ea typeface="ＭＳ Ｐゴシック" pitchFamily="-123" charset="-128"/>
                <a:cs typeface="Times New Roman" panose="02020603050405020304" pitchFamily="18" charset="0"/>
              </a:defRPr>
            </a:lvl1pPr>
            <a:lvl2pPr marL="639763" lvl="1" indent="-246063" defTabSz="914400" eaLnBrk="0" fontAlgn="base" hangingPunct="0">
              <a:spcBef>
                <a:spcPts val="600"/>
              </a:spcBef>
              <a:spcAft>
                <a:spcPts val="1200"/>
              </a:spcAft>
              <a:buClr>
                <a:srgbClr val="04617B"/>
              </a:buClr>
              <a:buSzPct val="90000"/>
              <a:buFont typeface="Wingdings" pitchFamily="2" charset="2"/>
              <a:buChar char="§"/>
              <a:defRPr sz="1400" b="0">
                <a:solidFill>
                  <a:prstClr val="black"/>
                </a:solidFill>
                <a:latin typeface="Calibri" pitchFamily="34" charset="0"/>
                <a:ea typeface="ＭＳ Ｐゴシック" pitchFamily="-123" charset="-128"/>
                <a:cs typeface="Times New Roman" panose="02020603050405020304" pitchFamily="18" charset="0"/>
              </a:defRPr>
            </a:lvl2pPr>
            <a:lvl3pPr indent="-246063" eaLnBrk="0" fontAlgn="base" hangingPunct="0">
              <a:spcBef>
                <a:spcPct val="20000"/>
              </a:spcBef>
              <a:spcAft>
                <a:spcPct val="0"/>
              </a:spcAft>
              <a:buClr>
                <a:schemeClr val="tx2"/>
              </a:buClr>
              <a:buSzPct val="70000"/>
              <a:buFont typeface="Wingdings" pitchFamily="2" charset="2"/>
              <a:buChar char="q"/>
              <a:defRPr sz="2000">
                <a:latin typeface="Arial Narrow" pitchFamily="34" charset="0"/>
                <a:ea typeface="ＭＳ Ｐゴシック" pitchFamily="-123" charset="-128"/>
                <a:cs typeface="ＭＳ Ｐゴシック" pitchFamily="-123" charset="-128"/>
              </a:defRPr>
            </a:lvl3pPr>
            <a:lvl4pPr marL="1187450" indent="-209550" eaLnBrk="0" fontAlgn="base" hangingPunct="0">
              <a:spcBef>
                <a:spcPct val="20000"/>
              </a:spcBef>
              <a:spcAft>
                <a:spcPct val="0"/>
              </a:spcAft>
              <a:buClr>
                <a:schemeClr val="tx2"/>
              </a:buClr>
              <a:buSzPct val="65000"/>
              <a:buFont typeface="Wingdings" pitchFamily="2" charset="2"/>
              <a:buChar char="q"/>
              <a:defRPr sz="2000">
                <a:latin typeface="Arial Narrow" pitchFamily="34" charset="0"/>
                <a:ea typeface="ＭＳ Ｐゴシック" pitchFamily="-123" charset="-128"/>
                <a:cs typeface="ＭＳ Ｐゴシック" pitchFamily="-123" charset="-128"/>
              </a:defRPr>
            </a:lvl4pPr>
            <a:lvl5pPr marL="1462088" indent="-209550" eaLnBrk="0" fontAlgn="base" hangingPunct="0">
              <a:spcBef>
                <a:spcPct val="20000"/>
              </a:spcBef>
              <a:spcAft>
                <a:spcPct val="0"/>
              </a:spcAft>
              <a:buClr>
                <a:schemeClr val="tx2"/>
              </a:buClr>
              <a:buSzPct val="65000"/>
              <a:buFont typeface="Wingdings" pitchFamily="2" charset="2"/>
              <a:buChar char="q"/>
              <a:defRPr sz="2000">
                <a:latin typeface="Arial Narrow" pitchFamily="34" charset="0"/>
                <a:ea typeface="ＭＳ Ｐゴシック" pitchFamily="-123" charset="-128"/>
                <a:cs typeface="ＭＳ Ｐゴシック" pitchFamily="-123" charset="-128"/>
              </a:defRPr>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r>
              <a:rPr sz="2000" b="1" dirty="0">
                <a:latin typeface="+mn-lt"/>
              </a:rPr>
              <a:t>Conform to System of National Accounts concepts , definitions and valuation methods</a:t>
            </a:r>
          </a:p>
          <a:p>
            <a:r>
              <a:rPr sz="2000" b="1" dirty="0">
                <a:latin typeface="+mn-lt"/>
              </a:rPr>
              <a:t>Reflect total volumes of transactions  for  goods and services  in the country</a:t>
            </a:r>
          </a:p>
        </p:txBody>
      </p:sp>
      <p:sp>
        <p:nvSpPr>
          <p:cNvPr id="6" name="Content Placeholder 6"/>
          <p:cNvSpPr txBox="1">
            <a:spLocks/>
          </p:cNvSpPr>
          <p:nvPr/>
        </p:nvSpPr>
        <p:spPr bwMode="auto">
          <a:xfrm>
            <a:off x="421342" y="1727648"/>
            <a:ext cx="8503920" cy="946836"/>
          </a:xfrm>
          <a:prstGeom prst="rect">
            <a:avLst/>
          </a:prstGeom>
          <a:solidFill>
            <a:schemeClr val="bg1"/>
          </a:solidFill>
        </p:spPr>
        <p:txBody>
          <a:bodyPr vert="horz" wrap="square" lIns="91440" tIns="45720" rIns="91440" bIns="45720" numCol="1" anchor="t" anchorCtr="0" compatLnSpc="1">
            <a:prstTxWarp prst="textNoShape">
              <a:avLst/>
            </a:prstTxWarp>
          </a:bodyPr>
          <a:lstStyle>
            <a:defPPr>
              <a:defRPr lang="en-US"/>
            </a:defPPr>
            <a:lvl1pPr marL="273050" indent="-273050" defTabSz="914400" eaLnBrk="0" fontAlgn="base" hangingPunct="0">
              <a:spcBef>
                <a:spcPts val="600"/>
              </a:spcBef>
              <a:spcAft>
                <a:spcPts val="1200"/>
              </a:spcAft>
              <a:buClr>
                <a:srgbClr val="04617B"/>
              </a:buClr>
              <a:buSzPct val="90000"/>
              <a:buFont typeface="Wingdings" pitchFamily="2" charset="2"/>
              <a:buChar char="§"/>
              <a:defRPr b="0">
                <a:solidFill>
                  <a:prstClr val="black"/>
                </a:solidFill>
                <a:latin typeface="Calibri" pitchFamily="34" charset="0"/>
                <a:ea typeface="ＭＳ Ｐゴシック" pitchFamily="-123" charset="-128"/>
                <a:cs typeface="Times New Roman" panose="02020603050405020304" pitchFamily="18" charset="0"/>
              </a:defRPr>
            </a:lvl1pPr>
            <a:lvl2pPr marL="639763" lvl="1" indent="-246063" defTabSz="914400" eaLnBrk="0" fontAlgn="base" hangingPunct="0">
              <a:spcBef>
                <a:spcPts val="600"/>
              </a:spcBef>
              <a:spcAft>
                <a:spcPts val="1200"/>
              </a:spcAft>
              <a:buClr>
                <a:srgbClr val="04617B"/>
              </a:buClr>
              <a:buSzPct val="90000"/>
              <a:buFont typeface="Wingdings" pitchFamily="2" charset="2"/>
              <a:buChar char="§"/>
              <a:defRPr sz="1400" b="0">
                <a:solidFill>
                  <a:prstClr val="black"/>
                </a:solidFill>
                <a:latin typeface="Calibri" pitchFamily="34" charset="0"/>
                <a:ea typeface="ＭＳ Ｐゴシック" pitchFamily="-123" charset="-128"/>
                <a:cs typeface="Times New Roman" panose="02020603050405020304" pitchFamily="18" charset="0"/>
              </a:defRPr>
            </a:lvl2pPr>
            <a:lvl3pPr indent="-246063" eaLnBrk="0" fontAlgn="base" hangingPunct="0">
              <a:spcBef>
                <a:spcPct val="20000"/>
              </a:spcBef>
              <a:spcAft>
                <a:spcPct val="0"/>
              </a:spcAft>
              <a:buClr>
                <a:schemeClr val="tx2"/>
              </a:buClr>
              <a:buSzPct val="70000"/>
              <a:buFont typeface="Wingdings" pitchFamily="2" charset="2"/>
              <a:buChar char="q"/>
              <a:defRPr sz="2000">
                <a:latin typeface="Arial Narrow" pitchFamily="34" charset="0"/>
                <a:ea typeface="ＭＳ Ｐゴシック" pitchFamily="-123" charset="-128"/>
                <a:cs typeface="ＭＳ Ｐゴシック" pitchFamily="-123" charset="-128"/>
              </a:defRPr>
            </a:lvl3pPr>
            <a:lvl4pPr marL="1187450" indent="-209550" eaLnBrk="0" fontAlgn="base" hangingPunct="0">
              <a:spcBef>
                <a:spcPct val="20000"/>
              </a:spcBef>
              <a:spcAft>
                <a:spcPct val="0"/>
              </a:spcAft>
              <a:buClr>
                <a:schemeClr val="tx2"/>
              </a:buClr>
              <a:buSzPct val="65000"/>
              <a:buFont typeface="Wingdings" pitchFamily="2" charset="2"/>
              <a:buChar char="q"/>
              <a:defRPr sz="2000">
                <a:latin typeface="Arial Narrow" pitchFamily="34" charset="0"/>
                <a:ea typeface="ＭＳ Ｐゴシック" pitchFamily="-123" charset="-128"/>
                <a:cs typeface="ＭＳ Ｐゴシック" pitchFamily="-123" charset="-128"/>
              </a:defRPr>
            </a:lvl4pPr>
            <a:lvl5pPr marL="1462088" indent="-209550" eaLnBrk="0" fontAlgn="base" hangingPunct="0">
              <a:spcBef>
                <a:spcPct val="20000"/>
              </a:spcBef>
              <a:spcAft>
                <a:spcPct val="0"/>
              </a:spcAft>
              <a:buClr>
                <a:schemeClr val="tx2"/>
              </a:buClr>
              <a:buSzPct val="65000"/>
              <a:buFont typeface="Wingdings" pitchFamily="2" charset="2"/>
              <a:buChar char="q"/>
              <a:defRPr sz="2000">
                <a:latin typeface="Arial Narrow" pitchFamily="34" charset="0"/>
                <a:ea typeface="ＭＳ Ｐゴシック" pitchFamily="-123" charset="-128"/>
                <a:cs typeface="ＭＳ Ｐゴシック" pitchFamily="-123" charset="-128"/>
              </a:defRPr>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spcBef>
                <a:spcPts val="0"/>
              </a:spcBef>
              <a:spcAft>
                <a:spcPts val="600"/>
              </a:spcAft>
            </a:pPr>
            <a:r>
              <a:rPr sz="2000" b="1" dirty="0">
                <a:latin typeface="+mn-lt"/>
              </a:rPr>
              <a:t>Representative/importance: products prices reflect purchases in the region/country </a:t>
            </a:r>
          </a:p>
          <a:p>
            <a:pPr>
              <a:spcBef>
                <a:spcPts val="0"/>
              </a:spcBef>
              <a:spcAft>
                <a:spcPts val="600"/>
              </a:spcAft>
            </a:pPr>
            <a:r>
              <a:rPr sz="2000" b="1" dirty="0">
                <a:latin typeface="+mn-lt"/>
              </a:rPr>
              <a:t>Comparability: products are sufficiently similar (and well-defined) for inter-country comparisons</a:t>
            </a:r>
            <a:endParaRPr lang="en-US" sz="2000" b="1" dirty="0">
              <a:latin typeface="+mn-lt"/>
            </a:endParaRPr>
          </a:p>
          <a:p>
            <a:pPr marL="0" indent="0">
              <a:spcBef>
                <a:spcPts val="0"/>
              </a:spcBef>
              <a:spcAft>
                <a:spcPts val="600"/>
              </a:spcAft>
              <a:buNone/>
            </a:pPr>
            <a:endParaRPr dirty="0"/>
          </a:p>
        </p:txBody>
      </p:sp>
      <p:sp>
        <p:nvSpPr>
          <p:cNvPr id="13" name="Rectangle 12"/>
          <p:cNvSpPr/>
          <p:nvPr/>
        </p:nvSpPr>
        <p:spPr>
          <a:xfrm>
            <a:off x="181455" y="1330836"/>
            <a:ext cx="266647" cy="400827"/>
          </a:xfrm>
          <a:prstGeom prst="rect">
            <a:avLst/>
          </a:prstGeom>
          <a:solidFill>
            <a:srgbClr val="046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imes New Roman"/>
              <a:ea typeface="+mn-ea"/>
              <a:cs typeface="+mn-cs"/>
            </a:endParaRPr>
          </a:p>
        </p:txBody>
      </p:sp>
      <p:sp>
        <p:nvSpPr>
          <p:cNvPr id="14" name="Rectangle 13"/>
          <p:cNvSpPr/>
          <p:nvPr/>
        </p:nvSpPr>
        <p:spPr>
          <a:xfrm>
            <a:off x="288018" y="3523388"/>
            <a:ext cx="266647" cy="400827"/>
          </a:xfrm>
          <a:prstGeom prst="rect">
            <a:avLst/>
          </a:prstGeom>
          <a:solidFill>
            <a:srgbClr val="046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45051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C00000"/>
                </a:solidFill>
              </a:rPr>
              <a:t>ICP Classification</a:t>
            </a:r>
            <a:endParaRPr lang="en-US" sz="2400" b="1" dirty="0">
              <a:solidFill>
                <a:srgbClr val="C00000"/>
              </a:solidFill>
            </a:endParaRPr>
          </a:p>
        </p:txBody>
      </p:sp>
      <p:grpSp>
        <p:nvGrpSpPr>
          <p:cNvPr id="3" name="Group 2"/>
          <p:cNvGrpSpPr/>
          <p:nvPr/>
        </p:nvGrpSpPr>
        <p:grpSpPr>
          <a:xfrm>
            <a:off x="-181745" y="1059641"/>
            <a:ext cx="8116709" cy="5447816"/>
            <a:chOff x="0" y="592539"/>
            <a:chExt cx="8386517" cy="5260790"/>
          </a:xfrm>
        </p:grpSpPr>
        <p:sp>
          <p:nvSpPr>
            <p:cNvPr id="4" name="Rectangle 3"/>
            <p:cNvSpPr/>
            <p:nvPr/>
          </p:nvSpPr>
          <p:spPr>
            <a:xfrm>
              <a:off x="3962400" y="3505199"/>
              <a:ext cx="1600200" cy="533400"/>
            </a:xfrm>
            <a:prstGeom prst="rect">
              <a:avLst/>
            </a:prstGeom>
            <a:solidFill>
              <a:schemeClr val="accent2">
                <a:lumMod val="40000"/>
                <a:lumOff val="60000"/>
              </a:schemeClr>
            </a:solidFill>
            <a:ln w="25400"/>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smtClean="0">
                  <a:solidFill>
                    <a:schemeClr val="tx1"/>
                  </a:solidFill>
                </a:rPr>
                <a:t>Non-Alcoholic Beverages</a:t>
              </a:r>
            </a:p>
          </p:txBody>
        </p:sp>
        <p:sp>
          <p:nvSpPr>
            <p:cNvPr id="5" name="Rectangle 4"/>
            <p:cNvSpPr/>
            <p:nvPr/>
          </p:nvSpPr>
          <p:spPr>
            <a:xfrm>
              <a:off x="6019800" y="2667000"/>
              <a:ext cx="609600" cy="304800"/>
            </a:xfrm>
            <a:prstGeom prst="rect">
              <a:avLst/>
            </a:prstGeom>
            <a:solidFill>
              <a:schemeClr val="accent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smtClean="0">
                <a:solidFill>
                  <a:schemeClr val="bg1"/>
                </a:solidFill>
              </a:endParaRPr>
            </a:p>
          </p:txBody>
        </p:sp>
        <p:sp>
          <p:nvSpPr>
            <p:cNvPr id="6" name="Rectangle 5"/>
            <p:cNvSpPr/>
            <p:nvPr/>
          </p:nvSpPr>
          <p:spPr>
            <a:xfrm>
              <a:off x="4038600" y="2514600"/>
              <a:ext cx="1752600" cy="609600"/>
            </a:xfrm>
            <a:prstGeom prst="rect">
              <a:avLst/>
            </a:prstGeom>
            <a:solidFill>
              <a:schemeClr val="accent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dirty="0" smtClean="0">
                <a:solidFill>
                  <a:schemeClr val="tx1"/>
                </a:solidFill>
              </a:endParaRPr>
            </a:p>
            <a:p>
              <a:pPr algn="ctr"/>
              <a:r>
                <a:rPr lang="en-US" sz="1400" b="1" dirty="0" smtClean="0">
                  <a:solidFill>
                    <a:schemeClr val="tx1"/>
                  </a:solidFill>
                </a:rPr>
                <a:t>Alcoholic Beverages &amp; Tobacco</a:t>
              </a:r>
            </a:p>
            <a:p>
              <a:pPr algn="ctr"/>
              <a:endParaRPr lang="en-US" sz="1400" b="1" dirty="0" smtClean="0">
                <a:solidFill>
                  <a:schemeClr val="tx1"/>
                </a:solidFill>
              </a:endParaRPr>
            </a:p>
          </p:txBody>
        </p:sp>
        <p:sp>
          <p:nvSpPr>
            <p:cNvPr id="7" name="Rectangle 6"/>
            <p:cNvSpPr/>
            <p:nvPr/>
          </p:nvSpPr>
          <p:spPr>
            <a:xfrm>
              <a:off x="1704975" y="2514600"/>
              <a:ext cx="1981200" cy="609600"/>
            </a:xfrm>
            <a:prstGeom prst="rect">
              <a:avLst/>
            </a:prstGeom>
            <a:solidFill>
              <a:schemeClr val="accent2">
                <a:lumMod val="60000"/>
                <a:lumOff val="40000"/>
              </a:schemeClr>
            </a:solidFill>
            <a:ln w="254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dirty="0" smtClean="0">
                <a:solidFill>
                  <a:schemeClr val="tx1"/>
                </a:solidFill>
              </a:endParaRPr>
            </a:p>
            <a:p>
              <a:pPr algn="ctr"/>
              <a:r>
                <a:rPr lang="en-US" sz="1400" b="1" dirty="0" smtClean="0">
                  <a:solidFill>
                    <a:schemeClr val="tx1"/>
                  </a:solidFill>
                </a:rPr>
                <a:t>Food &amp; Non-Alcoholic</a:t>
              </a:r>
            </a:p>
            <a:p>
              <a:pPr algn="ctr"/>
              <a:r>
                <a:rPr lang="en-US" sz="1400" b="1" dirty="0" smtClean="0">
                  <a:solidFill>
                    <a:schemeClr val="tx1"/>
                  </a:solidFill>
                </a:rPr>
                <a:t> Beverages</a:t>
              </a:r>
            </a:p>
            <a:p>
              <a:pPr algn="ctr"/>
              <a:endParaRPr lang="en-US" sz="1400" dirty="0">
                <a:solidFill>
                  <a:schemeClr val="tx1"/>
                </a:solidFill>
              </a:endParaRPr>
            </a:p>
          </p:txBody>
        </p:sp>
        <p:sp>
          <p:nvSpPr>
            <p:cNvPr id="8" name="Rectangle 7"/>
            <p:cNvSpPr/>
            <p:nvPr/>
          </p:nvSpPr>
          <p:spPr>
            <a:xfrm>
              <a:off x="1524000" y="609600"/>
              <a:ext cx="6858000" cy="381000"/>
            </a:xfrm>
            <a:prstGeom prst="rect">
              <a:avLst/>
            </a:prstGeom>
            <a:solidFill>
              <a:schemeClr val="accent2">
                <a:lumMod val="50000"/>
              </a:schemeClr>
            </a:solidFill>
            <a:ln w="25400"/>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Gross Domestic Product</a:t>
              </a:r>
              <a:endParaRPr lang="en-US" b="1" dirty="0">
                <a:solidFill>
                  <a:schemeClr val="bg1"/>
                </a:solidFill>
              </a:endParaRPr>
            </a:p>
          </p:txBody>
        </p:sp>
        <p:sp>
          <p:nvSpPr>
            <p:cNvPr id="9" name="Rectangle 8"/>
            <p:cNvSpPr/>
            <p:nvPr/>
          </p:nvSpPr>
          <p:spPr>
            <a:xfrm>
              <a:off x="3924298" y="1270813"/>
              <a:ext cx="1790702" cy="804607"/>
            </a:xfrm>
            <a:prstGeom prst="rect">
              <a:avLst/>
            </a:prstGeom>
            <a:solidFill>
              <a:schemeClr val="accent2">
                <a:lumMod val="75000"/>
              </a:schemeClr>
            </a:solidFill>
            <a:ln w="25400"/>
          </p:spPr>
          <p:style>
            <a:lnRef idx="3">
              <a:schemeClr val="lt1"/>
            </a:lnRef>
            <a:fillRef idx="1">
              <a:schemeClr val="accent2"/>
            </a:fillRef>
            <a:effectRef idx="1">
              <a:schemeClr val="accent2"/>
            </a:effectRef>
            <a:fontRef idx="minor">
              <a:schemeClr val="lt1"/>
            </a:fontRef>
          </p:style>
          <p:txBody>
            <a:bodyPr rtlCol="0" anchor="ctr"/>
            <a:lstStyle/>
            <a:p>
              <a:pPr algn="ctr"/>
              <a:r>
                <a:rPr lang="en-GB" sz="1600" b="1" dirty="0">
                  <a:solidFill>
                    <a:schemeClr val="bg1"/>
                  </a:solidFill>
                </a:rPr>
                <a:t>Individual consumption by government</a:t>
              </a:r>
              <a:endParaRPr lang="en-US" sz="1600" b="1" dirty="0">
                <a:solidFill>
                  <a:schemeClr val="bg1"/>
                </a:solidFill>
              </a:endParaRPr>
            </a:p>
          </p:txBody>
        </p:sp>
        <p:sp>
          <p:nvSpPr>
            <p:cNvPr id="10" name="Rectangle 9"/>
            <p:cNvSpPr/>
            <p:nvPr/>
          </p:nvSpPr>
          <p:spPr>
            <a:xfrm>
              <a:off x="1524001" y="1295400"/>
              <a:ext cx="2162174" cy="804606"/>
            </a:xfrm>
            <a:prstGeom prst="rect">
              <a:avLst/>
            </a:prstGeom>
            <a:solidFill>
              <a:schemeClr val="accent2">
                <a:lumMod val="75000"/>
              </a:schemeClr>
            </a:solidFill>
            <a:ln w="25400"/>
          </p:spPr>
          <p:style>
            <a:lnRef idx="3">
              <a:schemeClr val="lt1"/>
            </a:lnRef>
            <a:fillRef idx="1">
              <a:schemeClr val="accent2"/>
            </a:fillRef>
            <a:effectRef idx="1">
              <a:schemeClr val="accent2"/>
            </a:effectRef>
            <a:fontRef idx="minor">
              <a:schemeClr val="lt1"/>
            </a:fontRef>
          </p:style>
          <p:txBody>
            <a:bodyPr rtlCol="0" anchor="ctr"/>
            <a:lstStyle/>
            <a:p>
              <a:pPr algn="ctr"/>
              <a:r>
                <a:rPr lang="en-GB" sz="1600" b="1" dirty="0" smtClean="0">
                  <a:solidFill>
                    <a:schemeClr val="bg1"/>
                  </a:solidFill>
                </a:rPr>
                <a:t>Individual consumption by households</a:t>
              </a:r>
              <a:endParaRPr lang="en-US" sz="1600" b="1" dirty="0">
                <a:solidFill>
                  <a:schemeClr val="bg1"/>
                </a:solidFill>
              </a:endParaRPr>
            </a:p>
          </p:txBody>
        </p:sp>
        <p:sp>
          <p:nvSpPr>
            <p:cNvPr id="11" name="Rectangle 10"/>
            <p:cNvSpPr/>
            <p:nvPr/>
          </p:nvSpPr>
          <p:spPr>
            <a:xfrm>
              <a:off x="6896100" y="2667000"/>
              <a:ext cx="609600" cy="304800"/>
            </a:xfrm>
            <a:prstGeom prst="rect">
              <a:avLst/>
            </a:prstGeom>
            <a:solidFill>
              <a:schemeClr val="accent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smtClean="0">
                <a:solidFill>
                  <a:schemeClr val="bg1"/>
                </a:solidFill>
              </a:endParaRPr>
            </a:p>
          </p:txBody>
        </p:sp>
        <p:sp>
          <p:nvSpPr>
            <p:cNvPr id="12" name="Rectangle 11"/>
            <p:cNvSpPr/>
            <p:nvPr/>
          </p:nvSpPr>
          <p:spPr>
            <a:xfrm>
              <a:off x="7772400" y="2667000"/>
              <a:ext cx="609600" cy="304800"/>
            </a:xfrm>
            <a:prstGeom prst="rect">
              <a:avLst/>
            </a:prstGeom>
            <a:solidFill>
              <a:schemeClr val="accent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smtClean="0">
                <a:solidFill>
                  <a:schemeClr val="bg1"/>
                </a:solidFill>
              </a:endParaRPr>
            </a:p>
          </p:txBody>
        </p:sp>
        <p:sp>
          <p:nvSpPr>
            <p:cNvPr id="13" name="Rectangle 12"/>
            <p:cNvSpPr/>
            <p:nvPr/>
          </p:nvSpPr>
          <p:spPr>
            <a:xfrm>
              <a:off x="1828800" y="3505199"/>
              <a:ext cx="1724025" cy="533400"/>
            </a:xfrm>
            <a:prstGeom prst="rect">
              <a:avLst/>
            </a:prstGeom>
            <a:solidFill>
              <a:schemeClr val="accent2">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smtClean="0">
                  <a:solidFill>
                    <a:schemeClr val="tx1"/>
                  </a:solidFill>
                </a:rPr>
                <a:t>Food</a:t>
              </a:r>
              <a:endParaRPr lang="en-US" sz="1400" b="1" dirty="0">
                <a:solidFill>
                  <a:schemeClr val="tx1"/>
                </a:solidFill>
              </a:endParaRPr>
            </a:p>
          </p:txBody>
        </p:sp>
        <p:sp>
          <p:nvSpPr>
            <p:cNvPr id="14" name="Rectangle 13"/>
            <p:cNvSpPr/>
            <p:nvPr/>
          </p:nvSpPr>
          <p:spPr>
            <a:xfrm>
              <a:off x="1828801" y="4539953"/>
              <a:ext cx="1724025" cy="318957"/>
            </a:xfrm>
            <a:prstGeom prst="rect">
              <a:avLst/>
            </a:prstGeom>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tx1"/>
                  </a:solidFill>
                </a:rPr>
                <a:t>Bread &amp; Cereals</a:t>
              </a:r>
              <a:endParaRPr lang="en-US" sz="1400" b="1" dirty="0">
                <a:solidFill>
                  <a:schemeClr val="tx1"/>
                </a:solidFill>
              </a:endParaRPr>
            </a:p>
          </p:txBody>
        </p:sp>
        <p:sp>
          <p:nvSpPr>
            <p:cNvPr id="15" name="Rectangle 14"/>
            <p:cNvSpPr/>
            <p:nvPr/>
          </p:nvSpPr>
          <p:spPr>
            <a:xfrm>
              <a:off x="3810000" y="4539953"/>
              <a:ext cx="1143000" cy="304800"/>
            </a:xfrm>
            <a:prstGeom prst="rect">
              <a:avLst/>
            </a:prstGeom>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tx1"/>
                  </a:solidFill>
                </a:rPr>
                <a:t>Meat</a:t>
              </a:r>
            </a:p>
          </p:txBody>
        </p:sp>
        <p:sp>
          <p:nvSpPr>
            <p:cNvPr id="16" name="Rectangle 15"/>
            <p:cNvSpPr/>
            <p:nvPr/>
          </p:nvSpPr>
          <p:spPr>
            <a:xfrm>
              <a:off x="5257800" y="4539953"/>
              <a:ext cx="1295399" cy="318957"/>
            </a:xfrm>
            <a:prstGeom prst="rect">
              <a:avLst/>
            </a:prstGeom>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tx1"/>
                  </a:solidFill>
                </a:rPr>
                <a:t>Fish</a:t>
              </a:r>
            </a:p>
          </p:txBody>
        </p:sp>
        <p:sp>
          <p:nvSpPr>
            <p:cNvPr id="17" name="Rectangle 16"/>
            <p:cNvSpPr/>
            <p:nvPr/>
          </p:nvSpPr>
          <p:spPr>
            <a:xfrm>
              <a:off x="6905666" y="4543425"/>
              <a:ext cx="614117" cy="304800"/>
            </a:xfrm>
            <a:prstGeom prst="rect">
              <a:avLst/>
            </a:prstGeom>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b="1" dirty="0" smtClean="0">
                <a:solidFill>
                  <a:schemeClr val="tx1"/>
                </a:solidFill>
              </a:endParaRPr>
            </a:p>
          </p:txBody>
        </p:sp>
        <p:sp>
          <p:nvSpPr>
            <p:cNvPr id="18" name="Rectangle 17"/>
            <p:cNvSpPr/>
            <p:nvPr/>
          </p:nvSpPr>
          <p:spPr>
            <a:xfrm>
              <a:off x="7772400" y="4539952"/>
              <a:ext cx="609600" cy="304800"/>
            </a:xfrm>
            <a:prstGeom prst="rect">
              <a:avLst/>
            </a:prstGeom>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b="1" dirty="0" smtClean="0">
                <a:solidFill>
                  <a:schemeClr val="tx1"/>
                </a:solidFill>
              </a:endParaRPr>
            </a:p>
          </p:txBody>
        </p:sp>
        <p:sp>
          <p:nvSpPr>
            <p:cNvPr id="19" name="Rectangle 18"/>
            <p:cNvSpPr/>
            <p:nvPr/>
          </p:nvSpPr>
          <p:spPr>
            <a:xfrm>
              <a:off x="6905666" y="3582130"/>
              <a:ext cx="609600" cy="304800"/>
            </a:xfrm>
            <a:prstGeom prst="rect">
              <a:avLst/>
            </a:prstGeom>
            <a:solidFill>
              <a:schemeClr val="accent2">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b="1" dirty="0" smtClean="0">
                <a:solidFill>
                  <a:schemeClr val="tx1"/>
                </a:solidFill>
              </a:endParaRPr>
            </a:p>
          </p:txBody>
        </p:sp>
        <p:sp>
          <p:nvSpPr>
            <p:cNvPr id="20" name="Rectangle 19"/>
            <p:cNvSpPr/>
            <p:nvPr/>
          </p:nvSpPr>
          <p:spPr>
            <a:xfrm>
              <a:off x="2181225" y="5410199"/>
              <a:ext cx="850316" cy="309053"/>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schemeClr val="tx1"/>
                  </a:solidFill>
                </a:rPr>
                <a:t>Rice</a:t>
              </a:r>
              <a:endParaRPr lang="en-US" sz="1400" b="1" dirty="0">
                <a:solidFill>
                  <a:schemeClr val="tx1"/>
                </a:solidFill>
              </a:endParaRPr>
            </a:p>
          </p:txBody>
        </p:sp>
        <p:sp>
          <p:nvSpPr>
            <p:cNvPr id="21" name="Rectangle 20"/>
            <p:cNvSpPr/>
            <p:nvPr/>
          </p:nvSpPr>
          <p:spPr>
            <a:xfrm>
              <a:off x="3810000" y="5410199"/>
              <a:ext cx="850316" cy="309053"/>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schemeClr val="tx1"/>
                  </a:solidFill>
                </a:rPr>
                <a:t>Bread</a:t>
              </a:r>
            </a:p>
          </p:txBody>
        </p:sp>
        <p:sp>
          <p:nvSpPr>
            <p:cNvPr id="22" name="Rectangle 21"/>
            <p:cNvSpPr/>
            <p:nvPr/>
          </p:nvSpPr>
          <p:spPr>
            <a:xfrm>
              <a:off x="5257800" y="5410200"/>
              <a:ext cx="850316" cy="309053"/>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schemeClr val="tx1"/>
                  </a:solidFill>
                </a:rPr>
                <a:t>Pasta</a:t>
              </a:r>
            </a:p>
          </p:txBody>
        </p:sp>
        <p:sp>
          <p:nvSpPr>
            <p:cNvPr id="23" name="TextBox 22"/>
            <p:cNvSpPr txBox="1"/>
            <p:nvPr/>
          </p:nvSpPr>
          <p:spPr>
            <a:xfrm>
              <a:off x="0" y="592539"/>
              <a:ext cx="1524001" cy="505258"/>
            </a:xfrm>
            <a:prstGeom prst="rect">
              <a:avLst/>
            </a:prstGeom>
            <a:noFill/>
          </p:spPr>
          <p:txBody>
            <a:bodyPr wrap="square" rtlCol="0">
              <a:spAutoFit/>
            </a:bodyPr>
            <a:lstStyle/>
            <a:p>
              <a:pPr algn="ctr"/>
              <a:r>
                <a:rPr lang="en-US" sz="1400" b="1" u="sng" dirty="0" smtClean="0"/>
                <a:t>Expenditure Levels</a:t>
              </a:r>
              <a:endParaRPr lang="en-US" sz="1400" b="1" u="sng" dirty="0"/>
            </a:p>
          </p:txBody>
        </p:sp>
        <p:sp>
          <p:nvSpPr>
            <p:cNvPr id="24" name="TextBox 23"/>
            <p:cNvSpPr txBox="1"/>
            <p:nvPr/>
          </p:nvSpPr>
          <p:spPr>
            <a:xfrm>
              <a:off x="152400" y="1386700"/>
              <a:ext cx="1219199" cy="505258"/>
            </a:xfrm>
            <a:prstGeom prst="rect">
              <a:avLst/>
            </a:prstGeom>
            <a:noFill/>
          </p:spPr>
          <p:txBody>
            <a:bodyPr wrap="square" rtlCol="0">
              <a:spAutoFit/>
            </a:bodyPr>
            <a:lstStyle/>
            <a:p>
              <a:pPr algn="ctr"/>
              <a:r>
                <a:rPr lang="en-US" sz="1400" b="1" i="1" dirty="0" smtClean="0"/>
                <a:t>7 Main Aggregates</a:t>
              </a:r>
              <a:endParaRPr lang="en-US" sz="1400" b="1" i="1" dirty="0"/>
            </a:p>
          </p:txBody>
        </p:sp>
        <p:sp>
          <p:nvSpPr>
            <p:cNvPr id="25" name="TextBox 24"/>
            <p:cNvSpPr txBox="1"/>
            <p:nvPr/>
          </p:nvSpPr>
          <p:spPr>
            <a:xfrm>
              <a:off x="152400" y="2539425"/>
              <a:ext cx="1256188" cy="297211"/>
            </a:xfrm>
            <a:prstGeom prst="rect">
              <a:avLst/>
            </a:prstGeom>
            <a:noFill/>
          </p:spPr>
          <p:txBody>
            <a:bodyPr wrap="square" rtlCol="0">
              <a:spAutoFit/>
            </a:bodyPr>
            <a:lstStyle/>
            <a:p>
              <a:pPr algn="ctr"/>
              <a:r>
                <a:rPr lang="en-US" sz="1400" b="1" i="1" dirty="0" smtClean="0"/>
                <a:t>26 Categories </a:t>
              </a:r>
              <a:endParaRPr lang="en-US" sz="1400" b="1" i="1" dirty="0"/>
            </a:p>
          </p:txBody>
        </p:sp>
        <p:sp>
          <p:nvSpPr>
            <p:cNvPr id="26" name="TextBox 25"/>
            <p:cNvSpPr txBox="1"/>
            <p:nvPr/>
          </p:nvSpPr>
          <p:spPr>
            <a:xfrm>
              <a:off x="81003" y="3581400"/>
              <a:ext cx="1398980" cy="297211"/>
            </a:xfrm>
            <a:prstGeom prst="rect">
              <a:avLst/>
            </a:prstGeom>
            <a:noFill/>
          </p:spPr>
          <p:txBody>
            <a:bodyPr wrap="square" rtlCol="0">
              <a:spAutoFit/>
            </a:bodyPr>
            <a:lstStyle/>
            <a:p>
              <a:pPr algn="ctr"/>
              <a:r>
                <a:rPr lang="en-US" sz="1400" b="1" i="1" dirty="0" smtClean="0"/>
                <a:t>61 Groups</a:t>
              </a:r>
              <a:endParaRPr lang="en-US" sz="1400" b="1" i="1" dirty="0"/>
            </a:p>
          </p:txBody>
        </p:sp>
        <p:sp>
          <p:nvSpPr>
            <p:cNvPr id="27" name="TextBox 26"/>
            <p:cNvSpPr txBox="1"/>
            <p:nvPr/>
          </p:nvSpPr>
          <p:spPr>
            <a:xfrm>
              <a:off x="105943" y="4561699"/>
              <a:ext cx="1408588" cy="297211"/>
            </a:xfrm>
            <a:prstGeom prst="rect">
              <a:avLst/>
            </a:prstGeom>
            <a:noFill/>
          </p:spPr>
          <p:txBody>
            <a:bodyPr wrap="square" rtlCol="0">
              <a:spAutoFit/>
            </a:bodyPr>
            <a:lstStyle/>
            <a:p>
              <a:pPr algn="ctr"/>
              <a:r>
                <a:rPr lang="en-US" sz="1400" b="1" i="1" dirty="0" smtClean="0"/>
                <a:t>126 Classes</a:t>
              </a:r>
              <a:endParaRPr lang="en-US" sz="1400" b="1" i="1" dirty="0"/>
            </a:p>
          </p:txBody>
        </p:sp>
        <p:sp>
          <p:nvSpPr>
            <p:cNvPr id="28" name="TextBox 27"/>
            <p:cNvSpPr txBox="1"/>
            <p:nvPr/>
          </p:nvSpPr>
          <p:spPr>
            <a:xfrm>
              <a:off x="152400" y="5348071"/>
              <a:ext cx="1408588" cy="505258"/>
            </a:xfrm>
            <a:prstGeom prst="rect">
              <a:avLst/>
            </a:prstGeom>
            <a:noFill/>
          </p:spPr>
          <p:txBody>
            <a:bodyPr wrap="square" rtlCol="0">
              <a:spAutoFit/>
            </a:bodyPr>
            <a:lstStyle/>
            <a:p>
              <a:pPr algn="ctr"/>
              <a:r>
                <a:rPr lang="en-US" sz="1400" b="1" i="1" dirty="0" smtClean="0"/>
                <a:t> 155 Basic Headings</a:t>
              </a:r>
              <a:endParaRPr lang="en-US" sz="1400" b="1" i="1" dirty="0"/>
            </a:p>
          </p:txBody>
        </p:sp>
        <p:sp>
          <p:nvSpPr>
            <p:cNvPr id="29" name="Rectangle 28"/>
            <p:cNvSpPr/>
            <p:nvPr/>
          </p:nvSpPr>
          <p:spPr>
            <a:xfrm>
              <a:off x="5943600" y="3581400"/>
              <a:ext cx="609600" cy="304800"/>
            </a:xfrm>
            <a:prstGeom prst="rect">
              <a:avLst/>
            </a:prstGeom>
            <a:solidFill>
              <a:schemeClr val="accent2">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smtClean="0">
                <a:solidFill>
                  <a:schemeClr val="tx1"/>
                </a:solidFill>
              </a:endParaRPr>
            </a:p>
          </p:txBody>
        </p:sp>
        <p:sp>
          <p:nvSpPr>
            <p:cNvPr id="30" name="Rectangle 29"/>
            <p:cNvSpPr/>
            <p:nvPr/>
          </p:nvSpPr>
          <p:spPr>
            <a:xfrm>
              <a:off x="7772400" y="1524000"/>
              <a:ext cx="609600" cy="304800"/>
            </a:xfrm>
            <a:prstGeom prst="rect">
              <a:avLst/>
            </a:prstGeom>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dirty="0" smtClean="0">
                <a:solidFill>
                  <a:schemeClr val="tx1"/>
                </a:solidFill>
              </a:endParaRPr>
            </a:p>
          </p:txBody>
        </p:sp>
        <p:sp>
          <p:nvSpPr>
            <p:cNvPr id="31" name="Rectangle 30"/>
            <p:cNvSpPr/>
            <p:nvPr/>
          </p:nvSpPr>
          <p:spPr>
            <a:xfrm>
              <a:off x="7772400" y="3582130"/>
              <a:ext cx="609600" cy="304800"/>
            </a:xfrm>
            <a:prstGeom prst="rect">
              <a:avLst/>
            </a:prstGeom>
            <a:solidFill>
              <a:schemeClr val="accent2">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smtClean="0">
                <a:solidFill>
                  <a:schemeClr val="tx1"/>
                </a:solidFill>
              </a:endParaRPr>
            </a:p>
          </p:txBody>
        </p:sp>
        <p:sp>
          <p:nvSpPr>
            <p:cNvPr id="32" name="Rectangle 31"/>
            <p:cNvSpPr/>
            <p:nvPr/>
          </p:nvSpPr>
          <p:spPr>
            <a:xfrm>
              <a:off x="7772400" y="5411606"/>
              <a:ext cx="614117" cy="309053"/>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dirty="0" smtClean="0">
                <a:solidFill>
                  <a:schemeClr val="tx1"/>
                </a:solidFill>
              </a:endParaRPr>
            </a:p>
          </p:txBody>
        </p:sp>
        <p:sp>
          <p:nvSpPr>
            <p:cNvPr id="33" name="Rectangle 32"/>
            <p:cNvSpPr/>
            <p:nvPr/>
          </p:nvSpPr>
          <p:spPr>
            <a:xfrm>
              <a:off x="6642983" y="5410199"/>
              <a:ext cx="614117" cy="309053"/>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dirty="0" smtClean="0">
                <a:solidFill>
                  <a:schemeClr val="tx1"/>
                </a:solidFill>
              </a:endParaRPr>
            </a:p>
          </p:txBody>
        </p:sp>
        <p:cxnSp>
          <p:nvCxnSpPr>
            <p:cNvPr id="34" name="Elbow Connector 33"/>
            <p:cNvCxnSpPr/>
            <p:nvPr/>
          </p:nvCxnSpPr>
          <p:spPr>
            <a:xfrm rot="5400000">
              <a:off x="2515394" y="1142206"/>
              <a:ext cx="3048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2678034" y="1143002"/>
              <a:ext cx="2078550" cy="15239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188"/>
            <p:cNvCxnSpPr/>
            <p:nvPr/>
          </p:nvCxnSpPr>
          <p:spPr>
            <a:xfrm>
              <a:off x="2692235" y="1146797"/>
              <a:ext cx="4062621" cy="152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188"/>
            <p:cNvCxnSpPr/>
            <p:nvPr/>
          </p:nvCxnSpPr>
          <p:spPr>
            <a:xfrm>
              <a:off x="2667000" y="1143000"/>
              <a:ext cx="54102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5400000">
              <a:off x="2466291" y="2310629"/>
              <a:ext cx="406184"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188"/>
            <p:cNvCxnSpPr/>
            <p:nvPr/>
          </p:nvCxnSpPr>
          <p:spPr>
            <a:xfrm>
              <a:off x="2819400" y="2209800"/>
              <a:ext cx="5257800" cy="457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188"/>
            <p:cNvCxnSpPr/>
            <p:nvPr/>
          </p:nvCxnSpPr>
          <p:spPr>
            <a:xfrm>
              <a:off x="2781300" y="2209800"/>
              <a:ext cx="4419600" cy="457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188"/>
            <p:cNvCxnSpPr/>
            <p:nvPr/>
          </p:nvCxnSpPr>
          <p:spPr>
            <a:xfrm>
              <a:off x="2678034" y="2211536"/>
              <a:ext cx="3660854" cy="4554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188"/>
            <p:cNvCxnSpPr/>
            <p:nvPr/>
          </p:nvCxnSpPr>
          <p:spPr>
            <a:xfrm>
              <a:off x="2668589" y="2209714"/>
              <a:ext cx="2209800" cy="304800"/>
            </a:xfrm>
            <a:prstGeom prst="bentConnector3">
              <a:avLst>
                <a:gd name="adj1" fmla="val 1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2477294" y="3313909"/>
              <a:ext cx="381002" cy="1585"/>
            </a:xfrm>
            <a:prstGeom prst="bentConnector3">
              <a:avLst>
                <a:gd name="adj1" fmla="val 50000"/>
              </a:avLst>
            </a:prstGeom>
            <a:ln w="635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188"/>
            <p:cNvCxnSpPr/>
            <p:nvPr/>
          </p:nvCxnSpPr>
          <p:spPr>
            <a:xfrm>
              <a:off x="2667000" y="3276600"/>
              <a:ext cx="2095499" cy="22859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188"/>
            <p:cNvCxnSpPr/>
            <p:nvPr/>
          </p:nvCxnSpPr>
          <p:spPr>
            <a:xfrm>
              <a:off x="2667000" y="3276600"/>
              <a:ext cx="3581400" cy="304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188"/>
            <p:cNvCxnSpPr/>
            <p:nvPr/>
          </p:nvCxnSpPr>
          <p:spPr>
            <a:xfrm>
              <a:off x="2790866" y="3277330"/>
              <a:ext cx="4419600" cy="304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188"/>
            <p:cNvCxnSpPr/>
            <p:nvPr/>
          </p:nvCxnSpPr>
          <p:spPr>
            <a:xfrm>
              <a:off x="2818605" y="3274864"/>
              <a:ext cx="5257800" cy="304800"/>
            </a:xfrm>
            <a:prstGeom prst="bentConnector2">
              <a:avLst/>
            </a:prstGeom>
            <a:ln w="6350">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188"/>
            <p:cNvCxnSpPr/>
            <p:nvPr/>
          </p:nvCxnSpPr>
          <p:spPr>
            <a:xfrm>
              <a:off x="2857500" y="4191000"/>
              <a:ext cx="4355225" cy="3524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188"/>
            <p:cNvCxnSpPr/>
            <p:nvPr/>
          </p:nvCxnSpPr>
          <p:spPr>
            <a:xfrm>
              <a:off x="2819400" y="4187527"/>
              <a:ext cx="5257800" cy="3524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188"/>
            <p:cNvCxnSpPr/>
            <p:nvPr/>
          </p:nvCxnSpPr>
          <p:spPr>
            <a:xfrm>
              <a:off x="2743200" y="4191000"/>
              <a:ext cx="3162299" cy="348952"/>
            </a:xfrm>
            <a:prstGeom prst="bentConnector2">
              <a:avLst/>
            </a:prstGeom>
            <a:ln w="6350">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188"/>
            <p:cNvCxnSpPr/>
            <p:nvPr/>
          </p:nvCxnSpPr>
          <p:spPr>
            <a:xfrm>
              <a:off x="2667000" y="4191000"/>
              <a:ext cx="1714500" cy="348952"/>
            </a:xfrm>
            <a:prstGeom prst="bentConnector2">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5400000">
              <a:off x="2401093" y="5142707"/>
              <a:ext cx="533399" cy="158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188"/>
            <p:cNvCxnSpPr/>
            <p:nvPr/>
          </p:nvCxnSpPr>
          <p:spPr>
            <a:xfrm>
              <a:off x="2667000" y="5105400"/>
              <a:ext cx="1714500" cy="304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188"/>
            <p:cNvCxnSpPr/>
            <p:nvPr/>
          </p:nvCxnSpPr>
          <p:spPr>
            <a:xfrm>
              <a:off x="2667000" y="5105400"/>
              <a:ext cx="3086100" cy="304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188"/>
            <p:cNvCxnSpPr/>
            <p:nvPr/>
          </p:nvCxnSpPr>
          <p:spPr>
            <a:xfrm>
              <a:off x="2756783" y="5103788"/>
              <a:ext cx="4193258" cy="297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188"/>
            <p:cNvCxnSpPr/>
            <p:nvPr/>
          </p:nvCxnSpPr>
          <p:spPr>
            <a:xfrm>
              <a:off x="2667000" y="5105400"/>
              <a:ext cx="5412459" cy="3062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019800" y="2652842"/>
              <a:ext cx="609600" cy="304800"/>
            </a:xfrm>
            <a:prstGeom prst="rect">
              <a:avLst/>
            </a:prstGeom>
            <a:solidFill>
              <a:schemeClr val="accent2">
                <a:lumMod val="60000"/>
                <a:lumOff val="40000"/>
              </a:schemeClr>
            </a:solidFill>
            <a:ln w="254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smtClean="0">
                <a:solidFill>
                  <a:schemeClr val="bg1"/>
                </a:solidFill>
              </a:endParaRPr>
            </a:p>
          </p:txBody>
        </p:sp>
        <p:sp>
          <p:nvSpPr>
            <p:cNvPr id="67" name="Rectangle 66"/>
            <p:cNvSpPr/>
            <p:nvPr/>
          </p:nvSpPr>
          <p:spPr>
            <a:xfrm>
              <a:off x="4038600" y="2500442"/>
              <a:ext cx="1752600" cy="609600"/>
            </a:xfrm>
            <a:prstGeom prst="rect">
              <a:avLst/>
            </a:prstGeom>
            <a:solidFill>
              <a:schemeClr val="accent2">
                <a:lumMod val="60000"/>
                <a:lumOff val="40000"/>
              </a:schemeClr>
            </a:solidFill>
            <a:ln w="254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dirty="0" smtClean="0">
                <a:solidFill>
                  <a:schemeClr val="tx1"/>
                </a:solidFill>
              </a:endParaRPr>
            </a:p>
            <a:p>
              <a:pPr algn="ctr"/>
              <a:r>
                <a:rPr lang="en-US" sz="1400" b="1" dirty="0" smtClean="0">
                  <a:solidFill>
                    <a:schemeClr val="tx1"/>
                  </a:solidFill>
                </a:rPr>
                <a:t>Alcoholic Beverages &amp; Tobacco</a:t>
              </a:r>
            </a:p>
            <a:p>
              <a:pPr algn="ctr"/>
              <a:endParaRPr lang="en-US" sz="1400" b="1" dirty="0" smtClean="0">
                <a:solidFill>
                  <a:schemeClr val="tx1"/>
                </a:solidFill>
              </a:endParaRPr>
            </a:p>
          </p:txBody>
        </p:sp>
        <p:sp>
          <p:nvSpPr>
            <p:cNvPr id="68" name="Rectangle 67"/>
            <p:cNvSpPr/>
            <p:nvPr/>
          </p:nvSpPr>
          <p:spPr>
            <a:xfrm>
              <a:off x="6896100" y="2652842"/>
              <a:ext cx="609600" cy="304800"/>
            </a:xfrm>
            <a:prstGeom prst="rect">
              <a:avLst/>
            </a:prstGeom>
            <a:solidFill>
              <a:schemeClr val="accent2">
                <a:lumMod val="60000"/>
                <a:lumOff val="40000"/>
              </a:schemeClr>
            </a:solidFill>
            <a:ln w="254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smtClean="0">
                <a:solidFill>
                  <a:schemeClr val="bg1"/>
                </a:solidFill>
              </a:endParaRPr>
            </a:p>
          </p:txBody>
        </p:sp>
        <p:sp>
          <p:nvSpPr>
            <p:cNvPr id="69" name="Rectangle 68"/>
            <p:cNvSpPr/>
            <p:nvPr/>
          </p:nvSpPr>
          <p:spPr>
            <a:xfrm>
              <a:off x="7772400" y="2652842"/>
              <a:ext cx="609600" cy="304800"/>
            </a:xfrm>
            <a:prstGeom prst="rect">
              <a:avLst/>
            </a:prstGeom>
            <a:solidFill>
              <a:schemeClr val="accent2">
                <a:lumMod val="60000"/>
                <a:lumOff val="40000"/>
              </a:schemeClr>
            </a:solidFill>
            <a:ln w="254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smtClean="0">
                <a:solidFill>
                  <a:schemeClr val="bg1"/>
                </a:solidFill>
              </a:endParaRPr>
            </a:p>
          </p:txBody>
        </p:sp>
        <p:sp>
          <p:nvSpPr>
            <p:cNvPr id="70" name="Rectangle 69"/>
            <p:cNvSpPr/>
            <p:nvPr/>
          </p:nvSpPr>
          <p:spPr>
            <a:xfrm>
              <a:off x="1828801" y="3491042"/>
              <a:ext cx="1724025" cy="533400"/>
            </a:xfrm>
            <a:prstGeom prst="rect">
              <a:avLst/>
            </a:prstGeom>
            <a:solidFill>
              <a:schemeClr val="accent2">
                <a:lumMod val="40000"/>
                <a:lumOff val="60000"/>
              </a:schemeClr>
            </a:solidFill>
            <a:ln w="25400"/>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smtClean="0">
                  <a:solidFill>
                    <a:schemeClr val="tx1"/>
                  </a:solidFill>
                </a:rPr>
                <a:t>Food</a:t>
              </a:r>
              <a:endParaRPr lang="en-US" sz="1400" b="1" dirty="0">
                <a:solidFill>
                  <a:schemeClr val="tx1"/>
                </a:solidFill>
              </a:endParaRPr>
            </a:p>
          </p:txBody>
        </p:sp>
        <p:sp>
          <p:nvSpPr>
            <p:cNvPr id="71" name="Rectangle 70"/>
            <p:cNvSpPr/>
            <p:nvPr/>
          </p:nvSpPr>
          <p:spPr>
            <a:xfrm>
              <a:off x="1828801" y="4525795"/>
              <a:ext cx="1724025" cy="318957"/>
            </a:xfrm>
            <a:prstGeom prst="rect">
              <a:avLst/>
            </a:prstGeom>
            <a:solidFill>
              <a:schemeClr val="accent2">
                <a:lumMod val="20000"/>
                <a:lumOff val="80000"/>
              </a:schemeClr>
            </a:solidFill>
            <a:ln w="25400"/>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tx1"/>
                  </a:solidFill>
                </a:rPr>
                <a:t>Bread &amp; Cereals</a:t>
              </a:r>
              <a:endParaRPr lang="en-US" sz="1400" b="1" dirty="0">
                <a:solidFill>
                  <a:schemeClr val="tx1"/>
                </a:solidFill>
              </a:endParaRPr>
            </a:p>
          </p:txBody>
        </p:sp>
        <p:sp>
          <p:nvSpPr>
            <p:cNvPr id="72" name="Rectangle 71"/>
            <p:cNvSpPr/>
            <p:nvPr/>
          </p:nvSpPr>
          <p:spPr>
            <a:xfrm>
              <a:off x="3810000" y="4525795"/>
              <a:ext cx="1143000" cy="304800"/>
            </a:xfrm>
            <a:prstGeom prst="rect">
              <a:avLst/>
            </a:prstGeom>
            <a:solidFill>
              <a:schemeClr val="accent2">
                <a:lumMod val="20000"/>
                <a:lumOff val="80000"/>
              </a:schemeClr>
            </a:solidFill>
            <a:ln w="25400"/>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tx1"/>
                  </a:solidFill>
                </a:rPr>
                <a:t>Meat</a:t>
              </a:r>
            </a:p>
          </p:txBody>
        </p:sp>
        <p:sp>
          <p:nvSpPr>
            <p:cNvPr id="73" name="Rectangle 72"/>
            <p:cNvSpPr/>
            <p:nvPr/>
          </p:nvSpPr>
          <p:spPr>
            <a:xfrm>
              <a:off x="5257800" y="4525795"/>
              <a:ext cx="1295399" cy="318957"/>
            </a:xfrm>
            <a:prstGeom prst="rect">
              <a:avLst/>
            </a:prstGeom>
            <a:solidFill>
              <a:schemeClr val="accent2">
                <a:lumMod val="20000"/>
                <a:lumOff val="80000"/>
              </a:schemeClr>
            </a:solidFill>
            <a:ln w="25400"/>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tx1"/>
                  </a:solidFill>
                </a:rPr>
                <a:t>Fish</a:t>
              </a:r>
            </a:p>
          </p:txBody>
        </p:sp>
        <p:sp>
          <p:nvSpPr>
            <p:cNvPr id="74" name="Rectangle 73"/>
            <p:cNvSpPr/>
            <p:nvPr/>
          </p:nvSpPr>
          <p:spPr>
            <a:xfrm>
              <a:off x="6905666" y="4529268"/>
              <a:ext cx="614117" cy="304800"/>
            </a:xfrm>
            <a:prstGeom prst="rect">
              <a:avLst/>
            </a:prstGeom>
            <a:solidFill>
              <a:schemeClr val="accent2">
                <a:lumMod val="20000"/>
                <a:lumOff val="80000"/>
              </a:schemeClr>
            </a:solidFill>
            <a:ln w="25400"/>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b="1" dirty="0" smtClean="0">
                <a:solidFill>
                  <a:schemeClr val="tx1"/>
                </a:solidFill>
              </a:endParaRPr>
            </a:p>
          </p:txBody>
        </p:sp>
        <p:sp>
          <p:nvSpPr>
            <p:cNvPr id="75" name="Rectangle 74"/>
            <p:cNvSpPr/>
            <p:nvPr/>
          </p:nvSpPr>
          <p:spPr>
            <a:xfrm>
              <a:off x="7772400" y="4525794"/>
              <a:ext cx="609600" cy="304800"/>
            </a:xfrm>
            <a:prstGeom prst="rect">
              <a:avLst/>
            </a:prstGeom>
            <a:solidFill>
              <a:schemeClr val="accent2">
                <a:lumMod val="20000"/>
                <a:lumOff val="80000"/>
              </a:schemeClr>
            </a:solidFill>
            <a:ln w="25400"/>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b="1" dirty="0" smtClean="0">
                <a:solidFill>
                  <a:schemeClr val="tx1"/>
                </a:solidFill>
              </a:endParaRPr>
            </a:p>
          </p:txBody>
        </p:sp>
        <p:sp>
          <p:nvSpPr>
            <p:cNvPr id="76" name="Rectangle 75"/>
            <p:cNvSpPr/>
            <p:nvPr/>
          </p:nvSpPr>
          <p:spPr>
            <a:xfrm>
              <a:off x="6905666" y="3567973"/>
              <a:ext cx="609600" cy="304800"/>
            </a:xfrm>
            <a:prstGeom prst="rect">
              <a:avLst/>
            </a:prstGeom>
            <a:solidFill>
              <a:schemeClr val="accent2">
                <a:lumMod val="40000"/>
                <a:lumOff val="60000"/>
              </a:schemeClr>
            </a:solidFill>
            <a:ln w="25400"/>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b="1" dirty="0" smtClean="0">
                <a:solidFill>
                  <a:schemeClr val="tx1"/>
                </a:solidFill>
              </a:endParaRPr>
            </a:p>
          </p:txBody>
        </p:sp>
        <p:sp>
          <p:nvSpPr>
            <p:cNvPr id="77" name="Rectangle 76"/>
            <p:cNvSpPr/>
            <p:nvPr/>
          </p:nvSpPr>
          <p:spPr>
            <a:xfrm>
              <a:off x="5943600" y="3567243"/>
              <a:ext cx="609600" cy="304800"/>
            </a:xfrm>
            <a:prstGeom prst="rect">
              <a:avLst/>
            </a:prstGeom>
            <a:solidFill>
              <a:schemeClr val="accent2">
                <a:lumMod val="40000"/>
                <a:lumOff val="60000"/>
              </a:schemeClr>
            </a:solidFill>
            <a:ln w="25400"/>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smtClean="0">
                <a:solidFill>
                  <a:schemeClr val="tx1"/>
                </a:solidFill>
              </a:endParaRPr>
            </a:p>
          </p:txBody>
        </p:sp>
        <p:sp>
          <p:nvSpPr>
            <p:cNvPr id="78" name="Rectangle 77"/>
            <p:cNvSpPr/>
            <p:nvPr/>
          </p:nvSpPr>
          <p:spPr>
            <a:xfrm>
              <a:off x="7772400" y="1509842"/>
              <a:ext cx="609600" cy="304800"/>
            </a:xfrm>
            <a:prstGeom prst="rect">
              <a:avLst/>
            </a:prstGeom>
            <a:solidFill>
              <a:schemeClr val="accent2">
                <a:lumMod val="75000"/>
              </a:schemeClr>
            </a:solidFill>
            <a:ln w="25400"/>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dirty="0" smtClean="0">
                <a:solidFill>
                  <a:schemeClr val="tx1"/>
                </a:solidFill>
              </a:endParaRPr>
            </a:p>
          </p:txBody>
        </p:sp>
        <p:sp>
          <p:nvSpPr>
            <p:cNvPr id="79" name="Rectangle 78"/>
            <p:cNvSpPr/>
            <p:nvPr/>
          </p:nvSpPr>
          <p:spPr>
            <a:xfrm>
              <a:off x="7772400" y="3567973"/>
              <a:ext cx="609600" cy="304800"/>
            </a:xfrm>
            <a:prstGeom prst="rect">
              <a:avLst/>
            </a:prstGeom>
            <a:solidFill>
              <a:schemeClr val="accent2">
                <a:lumMod val="40000"/>
                <a:lumOff val="60000"/>
              </a:schemeClr>
            </a:solidFill>
            <a:ln w="25400"/>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smtClean="0">
                <a:solidFill>
                  <a:schemeClr val="tx1"/>
                </a:solidFill>
              </a:endParaRPr>
            </a:p>
          </p:txBody>
        </p:sp>
      </p:grpSp>
      <p:sp>
        <p:nvSpPr>
          <p:cNvPr id="58" name="Rectangle 57"/>
          <p:cNvSpPr/>
          <p:nvPr/>
        </p:nvSpPr>
        <p:spPr>
          <a:xfrm>
            <a:off x="5717964" y="1769819"/>
            <a:ext cx="1769965" cy="833212"/>
          </a:xfrm>
          <a:prstGeom prst="rect">
            <a:avLst/>
          </a:prstGeom>
          <a:solidFill>
            <a:schemeClr val="accent2">
              <a:lumMod val="75000"/>
            </a:schemeClr>
          </a:solidFill>
          <a:ln w="25400"/>
        </p:spPr>
        <p:style>
          <a:lnRef idx="3">
            <a:schemeClr val="lt1"/>
          </a:lnRef>
          <a:fillRef idx="1">
            <a:schemeClr val="accent2"/>
          </a:fillRef>
          <a:effectRef idx="1">
            <a:schemeClr val="accent2"/>
          </a:effectRef>
          <a:fontRef idx="minor">
            <a:schemeClr val="lt1"/>
          </a:fontRef>
        </p:style>
        <p:txBody>
          <a:bodyPr rtlCol="0" anchor="ctr"/>
          <a:lstStyle/>
          <a:p>
            <a:pPr algn="ctr"/>
            <a:r>
              <a:rPr lang="en-GB" sz="1600" b="1" dirty="0" smtClean="0">
                <a:solidFill>
                  <a:schemeClr val="bg1"/>
                </a:solidFill>
              </a:rPr>
              <a:t>Gross fixed capital formation</a:t>
            </a:r>
            <a:endParaRPr lang="en-US" sz="1600" b="1" dirty="0">
              <a:solidFill>
                <a:schemeClr val="bg1"/>
              </a:solidFill>
            </a:endParaRPr>
          </a:p>
        </p:txBody>
      </p:sp>
      <p:grpSp>
        <p:nvGrpSpPr>
          <p:cNvPr id="59" name="Group 58"/>
          <p:cNvGrpSpPr/>
          <p:nvPr/>
        </p:nvGrpSpPr>
        <p:grpSpPr>
          <a:xfrm>
            <a:off x="7967466" y="1112168"/>
            <a:ext cx="482033" cy="2621666"/>
            <a:chOff x="8382000" y="885211"/>
            <a:chExt cx="482033" cy="2621666"/>
          </a:xfrm>
        </p:grpSpPr>
        <p:sp>
          <p:nvSpPr>
            <p:cNvPr id="60" name="Right Bracket 59"/>
            <p:cNvSpPr/>
            <p:nvPr/>
          </p:nvSpPr>
          <p:spPr>
            <a:xfrm>
              <a:off x="8382000" y="885211"/>
              <a:ext cx="152400" cy="2621664"/>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lowchart: Process 60"/>
            <p:cNvSpPr/>
            <p:nvPr/>
          </p:nvSpPr>
          <p:spPr>
            <a:xfrm rot="5400000">
              <a:off x="7409634" y="2052478"/>
              <a:ext cx="2603998" cy="304800"/>
            </a:xfrm>
            <a:prstGeom prst="flowChartProcess">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Published </a:t>
              </a:r>
              <a:endParaRPr lang="en-US" b="1" dirty="0"/>
            </a:p>
          </p:txBody>
        </p:sp>
      </p:grpSp>
      <p:grpSp>
        <p:nvGrpSpPr>
          <p:cNvPr id="62" name="Group 61"/>
          <p:cNvGrpSpPr/>
          <p:nvPr/>
        </p:nvGrpSpPr>
        <p:grpSpPr>
          <a:xfrm>
            <a:off x="8052367" y="3835440"/>
            <a:ext cx="482033" cy="2530190"/>
            <a:chOff x="8382000" y="3665450"/>
            <a:chExt cx="482033" cy="2530190"/>
          </a:xfrm>
        </p:grpSpPr>
        <p:sp>
          <p:nvSpPr>
            <p:cNvPr id="63" name="Right Bracket 62"/>
            <p:cNvSpPr/>
            <p:nvPr/>
          </p:nvSpPr>
          <p:spPr>
            <a:xfrm>
              <a:off x="8382000" y="3671000"/>
              <a:ext cx="152400" cy="2524640"/>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lowchart: Process 63"/>
            <p:cNvSpPr/>
            <p:nvPr/>
          </p:nvSpPr>
          <p:spPr>
            <a:xfrm rot="5400000">
              <a:off x="7447265" y="4777418"/>
              <a:ext cx="2528735" cy="304800"/>
            </a:xfrm>
            <a:prstGeom prst="flowChartProcess">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Unpublished </a:t>
              </a:r>
              <a:endParaRPr lang="en-US" b="1" dirty="0"/>
            </a:p>
          </p:txBody>
        </p:sp>
      </p:grpSp>
      <p:cxnSp>
        <p:nvCxnSpPr>
          <p:cNvPr id="81" name="Elbow Connector 80"/>
          <p:cNvCxnSpPr/>
          <p:nvPr/>
        </p:nvCxnSpPr>
        <p:spPr>
          <a:xfrm rot="5400000">
            <a:off x="2444590" y="4851151"/>
            <a:ext cx="420624" cy="15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11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7991061" cy="461665"/>
          </a:xfrm>
          <a:prstGeom prst="rect">
            <a:avLst/>
          </a:prstGeom>
          <a:noFill/>
        </p:spPr>
        <p:txBody>
          <a:bodyPr wrap="square" rtlCol="0">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ICP within a region : A Schematic Diagram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92896"/>
            <a:ext cx="8496944" cy="2392058"/>
          </a:xfrm>
          <a:prstGeom prst="rect">
            <a:avLst/>
          </a:prstGeom>
        </p:spPr>
      </p:pic>
    </p:spTree>
    <p:extLst>
      <p:ext uri="{BB962C8B-B14F-4D97-AF65-F5344CB8AC3E}">
        <p14:creationId xmlns:p14="http://schemas.microsoft.com/office/powerpoint/2010/main" val="63176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1393032" y="1143000"/>
            <a:ext cx="6607969" cy="628650"/>
          </a:xfrm>
          <a:noFill/>
          <a:ln>
            <a:miter lim="800000"/>
            <a:headEnd/>
            <a:tailEnd/>
          </a:ln>
        </p:spPr>
        <p:txBody>
          <a:bodyPr vert="horz" wrap="square" lIns="69056" tIns="34529" rIns="69056" bIns="34529" numCol="1" rtlCol="0" anchor="t" anchorCtr="0" compatLnSpc="1">
            <a:prstTxWarp prst="textNoShape">
              <a:avLst/>
            </a:prstTxWarp>
            <a:normAutofit/>
          </a:bodyPr>
          <a:lstStyle/>
          <a:p>
            <a:pPr algn="just" eaLnBrk="1" hangingPunct="1">
              <a:spcBef>
                <a:spcPct val="0"/>
              </a:spcBef>
              <a:buFontTx/>
              <a:buNone/>
            </a:pPr>
            <a:endParaRPr lang="en-US" dirty="0" smtClean="0"/>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fld id="{9530DDB1-B307-480F-B13A-C5B2BF100690}" type="slidenum">
              <a:rPr lang="en-AU" smtClean="0"/>
              <a:pPr/>
              <a:t>3</a:t>
            </a:fld>
            <a:endParaRPr lang="en-AU"/>
          </a:p>
        </p:txBody>
      </p:sp>
      <p:pic>
        <p:nvPicPr>
          <p:cNvPr id="4" name="Picture 3"/>
          <p:cNvPicPr>
            <a:picLocks noChangeAspect="1"/>
          </p:cNvPicPr>
          <p:nvPr/>
        </p:nvPicPr>
        <p:blipFill>
          <a:blip r:embed="rId3"/>
          <a:stretch>
            <a:fillRect/>
          </a:stretch>
        </p:blipFill>
        <p:spPr>
          <a:xfrm>
            <a:off x="686151" y="2372584"/>
            <a:ext cx="7391400" cy="1859260"/>
          </a:xfrm>
          <a:prstGeom prst="rect">
            <a:avLst/>
          </a:prstGeom>
        </p:spPr>
      </p:pic>
      <p:pic>
        <p:nvPicPr>
          <p:cNvPr id="5" name="Picture 4"/>
          <p:cNvPicPr>
            <a:picLocks noChangeAspect="1"/>
          </p:cNvPicPr>
          <p:nvPr/>
        </p:nvPicPr>
        <p:blipFill>
          <a:blip r:embed="rId4"/>
          <a:stretch>
            <a:fillRect/>
          </a:stretch>
        </p:blipFill>
        <p:spPr>
          <a:xfrm>
            <a:off x="648051" y="502043"/>
            <a:ext cx="7276749" cy="1665461"/>
          </a:xfrm>
          <a:prstGeom prst="rect">
            <a:avLst/>
          </a:prstGeom>
        </p:spPr>
      </p:pic>
      <p:pic>
        <p:nvPicPr>
          <p:cNvPr id="6" name="Picture 5"/>
          <p:cNvPicPr>
            <a:picLocks noChangeAspect="1"/>
          </p:cNvPicPr>
          <p:nvPr/>
        </p:nvPicPr>
        <p:blipFill>
          <a:blip r:embed="rId5"/>
          <a:stretch>
            <a:fillRect/>
          </a:stretch>
        </p:blipFill>
        <p:spPr>
          <a:xfrm>
            <a:off x="1066800" y="4404766"/>
            <a:ext cx="6858000" cy="2446243"/>
          </a:xfrm>
          <a:prstGeom prst="rect">
            <a:avLst/>
          </a:prstGeom>
        </p:spPr>
      </p:pic>
    </p:spTree>
    <p:extLst>
      <p:ext uri="{BB962C8B-B14F-4D97-AF65-F5344CB8AC3E}">
        <p14:creationId xmlns:p14="http://schemas.microsoft.com/office/powerpoint/2010/main" val="16709336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0" name="Rectangle 4"/>
          <p:cNvSpPr>
            <a:spLocks noGrp="1" noChangeArrowheads="1"/>
          </p:cNvSpPr>
          <p:nvPr>
            <p:ph type="ctrTitle"/>
          </p:nvPr>
        </p:nvSpPr>
        <p:spPr>
          <a:xfrm>
            <a:off x="381000" y="457201"/>
            <a:ext cx="8231778" cy="914400"/>
          </a:xfrm>
        </p:spPr>
        <p:txBody>
          <a:bodyPr>
            <a:normAutofit/>
          </a:bodyPr>
          <a:lstStyle/>
          <a:p>
            <a:r>
              <a:rPr lang="en-US" sz="2700" b="1" dirty="0" smtClean="0">
                <a:solidFill>
                  <a:srgbClr val="C00000"/>
                </a:solidFill>
              </a:rPr>
              <a:t>ICP 2011 - Framework</a:t>
            </a:r>
            <a:endParaRPr lang="en-US" sz="2800" b="1" dirty="0">
              <a:solidFill>
                <a:schemeClr val="accent2"/>
              </a:solidFill>
            </a:endParaRPr>
          </a:p>
        </p:txBody>
      </p:sp>
      <p:pic>
        <p:nvPicPr>
          <p:cNvPr id="2" name="Picture 1"/>
          <p:cNvPicPr>
            <a:picLocks noChangeAspect="1"/>
          </p:cNvPicPr>
          <p:nvPr/>
        </p:nvPicPr>
        <p:blipFill>
          <a:blip r:embed="rId3"/>
          <a:stretch>
            <a:fillRect/>
          </a:stretch>
        </p:blipFill>
        <p:spPr>
          <a:xfrm>
            <a:off x="609601" y="1676400"/>
            <a:ext cx="2819400" cy="2096055"/>
          </a:xfrm>
          <a:prstGeom prst="rect">
            <a:avLst/>
          </a:prstGeom>
        </p:spPr>
      </p:pic>
      <p:pic>
        <p:nvPicPr>
          <p:cNvPr id="3" name="Picture 2"/>
          <p:cNvPicPr>
            <a:picLocks noChangeAspect="1"/>
          </p:cNvPicPr>
          <p:nvPr/>
        </p:nvPicPr>
        <p:blipFill>
          <a:blip r:embed="rId4"/>
          <a:stretch>
            <a:fillRect/>
          </a:stretch>
        </p:blipFill>
        <p:spPr>
          <a:xfrm>
            <a:off x="990600" y="3772455"/>
            <a:ext cx="2224371" cy="2438400"/>
          </a:xfrm>
          <a:prstGeom prst="rect">
            <a:avLst/>
          </a:prstGeom>
        </p:spPr>
      </p:pic>
      <p:sp>
        <p:nvSpPr>
          <p:cNvPr id="6" name="TextBox 5"/>
          <p:cNvSpPr txBox="1"/>
          <p:nvPr/>
        </p:nvSpPr>
        <p:spPr>
          <a:xfrm>
            <a:off x="4756648" y="1648797"/>
            <a:ext cx="3735978"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dirty="0" smtClean="0"/>
              <a:t>Global linking</a:t>
            </a:r>
          </a:p>
          <a:p>
            <a:pPr marL="342900" indent="-342900">
              <a:buFont typeface="Arial" panose="020B0604020202020204" pitchFamily="34" charset="0"/>
              <a:buChar char="•"/>
            </a:pPr>
            <a:r>
              <a:rPr lang="en-US" sz="1600" b="1" dirty="0" smtClean="0"/>
              <a:t>Global Core prices</a:t>
            </a:r>
          </a:p>
          <a:p>
            <a:pPr marL="342900" indent="-342900">
              <a:buFont typeface="Arial" panose="020B0604020202020204" pitchFamily="34" charset="0"/>
              <a:buChar char="•"/>
            </a:pPr>
            <a:r>
              <a:rPr lang="en-US" sz="1600" b="1" dirty="0" smtClean="0"/>
              <a:t>Linking Factors</a:t>
            </a:r>
          </a:p>
          <a:p>
            <a:pPr marL="342900" indent="-342900">
              <a:buFont typeface="Arial" panose="020B0604020202020204" pitchFamily="34" charset="0"/>
              <a:buChar char="•"/>
            </a:pPr>
            <a:r>
              <a:rPr lang="en-US" sz="1600" b="1" dirty="0" smtClean="0"/>
              <a:t>Productivity Adjustment</a:t>
            </a:r>
          </a:p>
          <a:p>
            <a:pPr marL="342900" indent="-342900">
              <a:buFont typeface="Arial" panose="020B0604020202020204" pitchFamily="34" charset="0"/>
              <a:buChar char="•"/>
            </a:pPr>
            <a:r>
              <a:rPr lang="en-US" sz="1600" b="1" dirty="0" smtClean="0"/>
              <a:t>GEKS for the whole world</a:t>
            </a:r>
          </a:p>
          <a:p>
            <a:pPr marL="342900" indent="-342900">
              <a:buFont typeface="Arial" panose="020B0604020202020204" pitchFamily="34" charset="0"/>
              <a:buChar char="•"/>
            </a:pPr>
            <a:r>
              <a:rPr lang="en-US" sz="1600" b="1" dirty="0" smtClean="0"/>
              <a:t>Fixity</a:t>
            </a:r>
          </a:p>
          <a:p>
            <a:pPr marL="342900" indent="-342900">
              <a:buFont typeface="Arial" panose="020B0604020202020204" pitchFamily="34" charset="0"/>
              <a:buChar char="•"/>
            </a:pPr>
            <a:r>
              <a:rPr lang="en-US" sz="1600" b="1" dirty="0" smtClean="0"/>
              <a:t>Country Aggregation and  Redistribution (CAR) method</a:t>
            </a:r>
            <a:endParaRPr lang="en-US" sz="1600" b="1" dirty="0"/>
          </a:p>
        </p:txBody>
      </p:sp>
      <p:pic>
        <p:nvPicPr>
          <p:cNvPr id="7" name="Picture 6"/>
          <p:cNvPicPr>
            <a:picLocks noChangeAspect="1"/>
          </p:cNvPicPr>
          <p:nvPr/>
        </p:nvPicPr>
        <p:blipFill>
          <a:blip r:embed="rId5"/>
          <a:stretch>
            <a:fillRect/>
          </a:stretch>
        </p:blipFill>
        <p:spPr>
          <a:xfrm>
            <a:off x="5410199" y="3810000"/>
            <a:ext cx="2428875" cy="1657350"/>
          </a:xfrm>
          <a:prstGeom prst="rect">
            <a:avLst/>
          </a:prstGeom>
        </p:spPr>
      </p:pic>
      <p:sp>
        <p:nvSpPr>
          <p:cNvPr id="8" name="Right Arrow 7"/>
          <p:cNvSpPr/>
          <p:nvPr/>
        </p:nvSpPr>
        <p:spPr>
          <a:xfrm>
            <a:off x="3505200" y="3429000"/>
            <a:ext cx="1143000" cy="533400"/>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530DDB1-B307-480F-B13A-C5B2BF100690}" type="slidenum">
              <a:rPr lang="en-AU" smtClean="0"/>
              <a:pPr/>
              <a:t>30</a:t>
            </a:fld>
            <a:endParaRPr lang="en-AU"/>
          </a:p>
        </p:txBody>
      </p:sp>
    </p:spTree>
    <p:extLst>
      <p:ext uri="{BB962C8B-B14F-4D97-AF65-F5344CB8AC3E}">
        <p14:creationId xmlns:p14="http://schemas.microsoft.com/office/powerpoint/2010/main" val="16452675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762000"/>
            <a:ext cx="6934200" cy="830997"/>
          </a:xfrm>
          <a:prstGeom prst="rect">
            <a:avLst/>
          </a:prstGeom>
          <a:noFill/>
        </p:spPr>
        <p:txBody>
          <a:bodyPr wrap="square" rtlCol="0">
            <a:spAutoFit/>
          </a:bodyPr>
          <a:lstStyle/>
          <a:p>
            <a:pPr algn="ctr"/>
            <a:r>
              <a:rPr lang="en-US" b="1" dirty="0" smtClean="0">
                <a:solidFill>
                  <a:srgbClr val="C00000"/>
                </a:solidFill>
              </a:rPr>
              <a:t>Global Linking using the Country Aggregation and Redistribution (CAR) Method (ICP 2011)</a:t>
            </a:r>
            <a:endParaRPr lang="en-US" b="1" dirty="0">
              <a:solidFill>
                <a:srgbClr val="C00000"/>
              </a:solidFill>
            </a:endParaRPr>
          </a:p>
        </p:txBody>
      </p:sp>
      <p:sp>
        <p:nvSpPr>
          <p:cNvPr id="5" name="TextBox 4"/>
          <p:cNvSpPr txBox="1"/>
          <p:nvPr/>
        </p:nvSpPr>
        <p:spPr>
          <a:xfrm>
            <a:off x="685800" y="2133600"/>
            <a:ext cx="7391400" cy="347787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Global Linking is a task undertaken by the Global Office or Unit at the World Bank.</a:t>
            </a:r>
          </a:p>
          <a:p>
            <a:pPr marL="342900" indent="-342900">
              <a:buFont typeface="Arial" panose="020B0604020202020204" pitchFamily="34" charset="0"/>
              <a:buChar char="•"/>
            </a:pPr>
            <a:r>
              <a:rPr lang="en-US" sz="2000" b="1" dirty="0" smtClean="0">
                <a:solidFill>
                  <a:srgbClr val="0033CC"/>
                </a:solidFill>
              </a:rPr>
              <a:t>All the participating countries are used in the linking process.</a:t>
            </a:r>
          </a:p>
          <a:p>
            <a:pPr marL="800100" lvl="1" indent="-342900">
              <a:buFont typeface="Arial" panose="020B0604020202020204" pitchFamily="34" charset="0"/>
              <a:buChar char="•"/>
            </a:pPr>
            <a:r>
              <a:rPr lang="en-US" sz="2000" b="1" dirty="0" smtClean="0">
                <a:solidFill>
                  <a:srgbClr val="0033CC"/>
                </a:solidFill>
              </a:rPr>
              <a:t>This is different from the process used in 2005 where 18 ring countries were used.</a:t>
            </a:r>
          </a:p>
          <a:p>
            <a:pPr marL="342900" indent="-342900">
              <a:buFont typeface="Arial" panose="020B0604020202020204" pitchFamily="34" charset="0"/>
              <a:buChar char="•"/>
            </a:pPr>
            <a:r>
              <a:rPr lang="en-US" sz="2000" b="1" dirty="0" smtClean="0">
                <a:solidFill>
                  <a:srgbClr val="C00000"/>
                </a:solidFill>
              </a:rPr>
              <a:t>“Fixity” principle is strictly adhered to</a:t>
            </a:r>
          </a:p>
          <a:p>
            <a:pPr marL="800100" lvl="1" indent="-342900">
              <a:buFont typeface="Arial" panose="020B0604020202020204" pitchFamily="34" charset="0"/>
              <a:buChar char="•"/>
            </a:pPr>
            <a:r>
              <a:rPr lang="en-US" sz="2000" b="1" dirty="0" smtClean="0">
                <a:solidFill>
                  <a:srgbClr val="C00000"/>
                </a:solidFill>
              </a:rPr>
              <a:t>Relative sizes of countries within a region established by regional comparisons are maintained in the global comparisons.</a:t>
            </a:r>
          </a:p>
          <a:p>
            <a:pPr marL="342900" indent="-342900">
              <a:buFont typeface="Arial" panose="020B0604020202020204" pitchFamily="34" charset="0"/>
              <a:buChar char="•"/>
            </a:pPr>
            <a:r>
              <a:rPr lang="en-US" sz="2000" b="1" dirty="0" smtClean="0"/>
              <a:t>Linking is done at the basic heading level and then used in the aggregation above basic heading level.</a:t>
            </a:r>
            <a:endParaRPr lang="en-US" sz="2000" b="1" dirty="0" smtClean="0">
              <a:solidFill>
                <a:srgbClr val="0033CC"/>
              </a:solidFill>
            </a:endParaRPr>
          </a:p>
        </p:txBody>
      </p:sp>
    </p:spTree>
    <p:extLst>
      <p:ext uri="{BB962C8B-B14F-4D97-AF65-F5344CB8AC3E}">
        <p14:creationId xmlns:p14="http://schemas.microsoft.com/office/powerpoint/2010/main" val="3389896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1623" y="457200"/>
            <a:ext cx="6934200" cy="461665"/>
          </a:xfrm>
          <a:prstGeom prst="rect">
            <a:avLst/>
          </a:prstGeom>
          <a:noFill/>
        </p:spPr>
        <p:txBody>
          <a:bodyPr wrap="square" rtlCol="0">
            <a:spAutoFit/>
          </a:bodyPr>
          <a:lstStyle/>
          <a:p>
            <a:pPr algn="ctr"/>
            <a:r>
              <a:rPr lang="en-US" b="1" dirty="0">
                <a:solidFill>
                  <a:srgbClr val="C00000"/>
                </a:solidFill>
              </a:rPr>
              <a:t>Linking at the Basic Heading level</a:t>
            </a:r>
          </a:p>
        </p:txBody>
      </p:sp>
      <p:sp>
        <p:nvSpPr>
          <p:cNvPr id="5" name="TextBox 4"/>
          <p:cNvSpPr txBox="1"/>
          <p:nvPr/>
        </p:nvSpPr>
        <p:spPr>
          <a:xfrm>
            <a:off x="648586" y="1143000"/>
            <a:ext cx="7391400" cy="584775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b="1" dirty="0" smtClean="0"/>
              <a:t>A core list of products is established by the Global Office.</a:t>
            </a:r>
          </a:p>
          <a:p>
            <a:pPr marL="800100" lvl="1" indent="-342900">
              <a:spcAft>
                <a:spcPts val="600"/>
              </a:spcAft>
              <a:buFont typeface="Arial" panose="020B0604020202020204" pitchFamily="34" charset="0"/>
              <a:buChar char="•"/>
            </a:pPr>
            <a:r>
              <a:rPr lang="en-US" sz="1600" b="1" dirty="0" smtClean="0"/>
              <a:t>Core list is prepared using the regional lists</a:t>
            </a:r>
          </a:p>
          <a:p>
            <a:pPr marL="800100" lvl="1" indent="-342900">
              <a:spcAft>
                <a:spcPts val="600"/>
              </a:spcAft>
              <a:buFont typeface="Arial" panose="020B0604020202020204" pitchFamily="34" charset="0"/>
              <a:buChar char="•"/>
            </a:pPr>
            <a:r>
              <a:rPr lang="en-US" sz="1600" b="1" dirty="0" smtClean="0"/>
              <a:t>Balance between comparability and </a:t>
            </a:r>
            <a:r>
              <a:rPr lang="en-US" sz="1600" b="1" dirty="0" err="1" smtClean="0"/>
              <a:t>representativity</a:t>
            </a:r>
            <a:r>
              <a:rPr lang="en-US" sz="1600" b="1" dirty="0" smtClean="0"/>
              <a:t> is taken seriously</a:t>
            </a:r>
          </a:p>
          <a:p>
            <a:pPr marL="342900" indent="-342900">
              <a:spcAft>
                <a:spcPts val="600"/>
              </a:spcAft>
              <a:buFont typeface="Arial" panose="020B0604020202020204" pitchFamily="34" charset="0"/>
              <a:buChar char="•"/>
            </a:pPr>
            <a:r>
              <a:rPr lang="en-US" sz="2000" b="1" dirty="0" smtClean="0">
                <a:solidFill>
                  <a:srgbClr val="0033CC"/>
                </a:solidFill>
              </a:rPr>
              <a:t>Prices of items in the core list are collected in all the countries (in all regions) and supplied to the Global Office </a:t>
            </a:r>
          </a:p>
          <a:p>
            <a:pPr marL="800100" lvl="1" indent="-342900">
              <a:spcAft>
                <a:spcPts val="600"/>
              </a:spcAft>
              <a:buFont typeface="Arial" panose="020B0604020202020204" pitchFamily="34" charset="0"/>
              <a:buChar char="•"/>
            </a:pPr>
            <a:r>
              <a:rPr lang="en-US" sz="1600" b="1" dirty="0" smtClean="0">
                <a:solidFill>
                  <a:srgbClr val="0033CC"/>
                </a:solidFill>
              </a:rPr>
              <a:t>Not all items are priced in all the countries </a:t>
            </a:r>
          </a:p>
          <a:p>
            <a:pPr marL="342900" indent="-342900">
              <a:spcAft>
                <a:spcPts val="600"/>
              </a:spcAft>
              <a:buFont typeface="Arial" panose="020B0604020202020204" pitchFamily="34" charset="0"/>
              <a:buChar char="•"/>
            </a:pPr>
            <a:r>
              <a:rPr lang="en-US" sz="2000" b="1" dirty="0" smtClean="0">
                <a:solidFill>
                  <a:srgbClr val="C00000"/>
                </a:solidFill>
              </a:rPr>
              <a:t>Prices of items in the basic heading in countries within a particular region are all converted into the currency of the reference country within the region.</a:t>
            </a:r>
          </a:p>
          <a:p>
            <a:pPr marL="800100" lvl="1" indent="-342900">
              <a:spcAft>
                <a:spcPts val="600"/>
              </a:spcAft>
              <a:buFont typeface="Arial" panose="020B0604020202020204" pitchFamily="34" charset="0"/>
              <a:buChar char="•"/>
            </a:pPr>
            <a:r>
              <a:rPr lang="en-US" sz="1600" b="1" dirty="0" smtClean="0">
                <a:solidFill>
                  <a:srgbClr val="C00000"/>
                </a:solidFill>
              </a:rPr>
              <a:t>For example, prices in the Asia-Pacific region are all converted into Hong Kong dollars</a:t>
            </a:r>
          </a:p>
          <a:p>
            <a:pPr marL="342900" indent="-342900">
              <a:spcAft>
                <a:spcPts val="600"/>
              </a:spcAft>
              <a:buFont typeface="Arial" panose="020B0604020202020204" pitchFamily="34" charset="0"/>
              <a:buChar char="•"/>
            </a:pPr>
            <a:r>
              <a:rPr lang="en-US" sz="2000" b="1" dirty="0" smtClean="0"/>
              <a:t>The country-product-dummy (CPD) method is used on these converted price from all regions.</a:t>
            </a:r>
          </a:p>
          <a:p>
            <a:pPr marL="800100" lvl="1" indent="-342900">
              <a:spcAft>
                <a:spcPts val="600"/>
              </a:spcAft>
              <a:buFont typeface="Arial" panose="020B0604020202020204" pitchFamily="34" charset="0"/>
              <a:buChar char="•"/>
            </a:pPr>
            <a:r>
              <a:rPr lang="en-US" sz="1600" b="1" dirty="0" smtClean="0"/>
              <a:t>Using US dollar (from OECD region) as the reference currency, linking factors are computed for all the regional reference currencies.</a:t>
            </a:r>
          </a:p>
          <a:p>
            <a:pPr marL="800100" lvl="1" indent="-342900">
              <a:spcAft>
                <a:spcPts val="600"/>
              </a:spcAft>
              <a:buFont typeface="Arial" panose="020B0604020202020204" pitchFamily="34" charset="0"/>
              <a:buChar char="•"/>
            </a:pPr>
            <a:r>
              <a:rPr lang="en-US" sz="1600" b="1" dirty="0" smtClean="0"/>
              <a:t>These linking factors measure the parity between US dollar and Hong Kong dollar and currencies of other regions.</a:t>
            </a:r>
          </a:p>
          <a:p>
            <a:pPr marL="342900" indent="-342900">
              <a:buFont typeface="Arial" panose="020B0604020202020204" pitchFamily="34" charset="0"/>
              <a:buChar char="•"/>
            </a:pPr>
            <a:endParaRPr lang="en-US" sz="2000" b="1" dirty="0" smtClean="0">
              <a:solidFill>
                <a:srgbClr val="0033CC"/>
              </a:solidFill>
            </a:endParaRPr>
          </a:p>
        </p:txBody>
      </p:sp>
    </p:spTree>
    <p:extLst>
      <p:ext uri="{BB962C8B-B14F-4D97-AF65-F5344CB8AC3E}">
        <p14:creationId xmlns:p14="http://schemas.microsoft.com/office/powerpoint/2010/main" val="168436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7301023" cy="461665"/>
          </a:xfrm>
          <a:prstGeom prst="rect">
            <a:avLst/>
          </a:prstGeom>
          <a:noFill/>
        </p:spPr>
        <p:txBody>
          <a:bodyPr wrap="square" rtlCol="0">
            <a:spAutoFit/>
          </a:bodyPr>
          <a:lstStyle/>
          <a:p>
            <a:pPr algn="ctr"/>
            <a:r>
              <a:rPr lang="en-US" b="1" dirty="0" smtClean="0">
                <a:solidFill>
                  <a:srgbClr val="C00000"/>
                </a:solidFill>
              </a:rPr>
              <a:t>Making Global Price and Real Income Comparisons</a:t>
            </a:r>
            <a:endParaRPr lang="en-US" b="1" dirty="0">
              <a:solidFill>
                <a:srgbClr val="C00000"/>
              </a:solidFill>
            </a:endParaRPr>
          </a:p>
        </p:txBody>
      </p:sp>
      <p:sp>
        <p:nvSpPr>
          <p:cNvPr id="5" name="TextBox 4"/>
          <p:cNvSpPr txBox="1"/>
          <p:nvPr/>
        </p:nvSpPr>
        <p:spPr>
          <a:xfrm>
            <a:off x="648586" y="1143000"/>
            <a:ext cx="7391400" cy="53860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b="1" dirty="0" smtClean="0"/>
              <a:t>Linking factors are used to convert BH parities within each region into the global reference currency – US dollar</a:t>
            </a:r>
          </a:p>
          <a:p>
            <a:pPr marL="800100" lvl="1" indent="-342900">
              <a:spcAft>
                <a:spcPts val="600"/>
              </a:spcAft>
              <a:buFont typeface="Arial" panose="020B0604020202020204" pitchFamily="34" charset="0"/>
              <a:buChar char="•"/>
            </a:pPr>
            <a:r>
              <a:rPr lang="en-US" sz="1600" b="1" dirty="0" smtClean="0"/>
              <a:t>We have a matrix of BH parities for 155 Basic Headings and 177 participating countries</a:t>
            </a:r>
          </a:p>
          <a:p>
            <a:pPr marL="800100" lvl="1" indent="-342900">
              <a:spcAft>
                <a:spcPts val="600"/>
              </a:spcAft>
              <a:buFont typeface="Arial" panose="020B0604020202020204" pitchFamily="34" charset="0"/>
              <a:buChar char="•"/>
            </a:pPr>
            <a:r>
              <a:rPr lang="en-US" sz="1600" b="1" dirty="0" smtClean="0"/>
              <a:t>A matrix of expenditures, in national currency units, at the basic heading level is also available.</a:t>
            </a:r>
          </a:p>
          <a:p>
            <a:pPr marL="342900" indent="-342900">
              <a:spcAft>
                <a:spcPts val="600"/>
              </a:spcAft>
              <a:buFont typeface="Arial" panose="020B0604020202020204" pitchFamily="34" charset="0"/>
              <a:buChar char="•"/>
            </a:pPr>
            <a:r>
              <a:rPr lang="en-US" sz="2000" b="1" dirty="0" smtClean="0">
                <a:solidFill>
                  <a:srgbClr val="0033CC"/>
                </a:solidFill>
              </a:rPr>
              <a:t>A global comparison is made using linked BH PPPs and national expenditure data.  </a:t>
            </a:r>
          </a:p>
          <a:p>
            <a:pPr marL="800100" lvl="1" indent="-342900">
              <a:spcAft>
                <a:spcPts val="600"/>
              </a:spcAft>
              <a:buFont typeface="Arial" panose="020B0604020202020204" pitchFamily="34" charset="0"/>
              <a:buChar char="•"/>
            </a:pPr>
            <a:r>
              <a:rPr lang="en-US" sz="1600" b="1" dirty="0" smtClean="0">
                <a:solidFill>
                  <a:srgbClr val="0033CC"/>
                </a:solidFill>
              </a:rPr>
              <a:t>In the ICP the GEKS (Gini-</a:t>
            </a:r>
            <a:r>
              <a:rPr lang="en-US" sz="1600" b="1" dirty="0" err="1" smtClean="0">
                <a:solidFill>
                  <a:srgbClr val="0033CC"/>
                </a:solidFill>
              </a:rPr>
              <a:t>Elteto</a:t>
            </a:r>
            <a:r>
              <a:rPr lang="en-US" sz="1600" b="1" dirty="0" smtClean="0">
                <a:solidFill>
                  <a:srgbClr val="0033CC"/>
                </a:solidFill>
              </a:rPr>
              <a:t>-</a:t>
            </a:r>
            <a:r>
              <a:rPr lang="en-US" sz="1600" b="1" dirty="0" err="1" smtClean="0">
                <a:solidFill>
                  <a:srgbClr val="0033CC"/>
                </a:solidFill>
              </a:rPr>
              <a:t>Koves-Szulc</a:t>
            </a:r>
            <a:r>
              <a:rPr lang="en-US" sz="1600" b="1" dirty="0" smtClean="0">
                <a:solidFill>
                  <a:srgbClr val="0033CC"/>
                </a:solidFill>
              </a:rPr>
              <a:t>) method used. Geary-</a:t>
            </a:r>
            <a:r>
              <a:rPr lang="en-US" sz="1600" b="1" dirty="0" err="1" smtClean="0">
                <a:solidFill>
                  <a:srgbClr val="0033CC"/>
                </a:solidFill>
              </a:rPr>
              <a:t>Khamis</a:t>
            </a:r>
            <a:r>
              <a:rPr lang="en-US" sz="1600" b="1" dirty="0" smtClean="0">
                <a:solidFill>
                  <a:srgbClr val="0033CC"/>
                </a:solidFill>
              </a:rPr>
              <a:t> and weighted CPD can also be used.  </a:t>
            </a:r>
          </a:p>
          <a:p>
            <a:pPr marL="342900" indent="-342900">
              <a:spcAft>
                <a:spcPts val="600"/>
              </a:spcAft>
              <a:buFont typeface="Arial" panose="020B0604020202020204" pitchFamily="34" charset="0"/>
              <a:buChar char="•"/>
            </a:pPr>
            <a:r>
              <a:rPr lang="en-US" sz="2000" b="1" dirty="0" smtClean="0">
                <a:solidFill>
                  <a:srgbClr val="C00000"/>
                </a:solidFill>
              </a:rPr>
              <a:t>Using global PPPs, GDPs of all the countries are all converted and regional total GDP is computed for each region. </a:t>
            </a:r>
          </a:p>
          <a:p>
            <a:pPr marL="342900" indent="-342900">
              <a:spcAft>
                <a:spcPts val="600"/>
              </a:spcAft>
              <a:buFont typeface="Arial" panose="020B0604020202020204" pitchFamily="34" charset="0"/>
              <a:buChar char="•"/>
            </a:pPr>
            <a:r>
              <a:rPr lang="en-US" sz="2000" b="1" dirty="0" smtClean="0"/>
              <a:t>Regional GDP totals are redistributed to countries within the region using their shares in regional comparison.</a:t>
            </a:r>
          </a:p>
          <a:p>
            <a:pPr marL="800100" lvl="1" indent="-342900">
              <a:spcAft>
                <a:spcPts val="600"/>
              </a:spcAft>
              <a:buFont typeface="Arial" panose="020B0604020202020204" pitchFamily="34" charset="0"/>
              <a:buChar char="•"/>
            </a:pPr>
            <a:r>
              <a:rPr lang="en-US" sz="1600" b="1" dirty="0" smtClean="0"/>
              <a:t>Real GDP for each country in each region is computed. </a:t>
            </a:r>
          </a:p>
          <a:p>
            <a:pPr marL="800100" lvl="1" indent="-342900">
              <a:spcAft>
                <a:spcPts val="600"/>
              </a:spcAft>
              <a:buFont typeface="Arial" panose="020B0604020202020204" pitchFamily="34" charset="0"/>
              <a:buChar char="•"/>
            </a:pPr>
            <a:r>
              <a:rPr lang="en-US" sz="1600" b="1" dirty="0" smtClean="0">
                <a:solidFill>
                  <a:srgbClr val="0033CC"/>
                </a:solidFill>
              </a:rPr>
              <a:t>PPPs are computed as the ratio of GDP in national currency to GDP in US dollars</a:t>
            </a:r>
            <a:endParaRPr lang="en-US" sz="2000" b="1" dirty="0" smtClean="0">
              <a:solidFill>
                <a:srgbClr val="0033CC"/>
              </a:solidFill>
            </a:endParaRPr>
          </a:p>
        </p:txBody>
      </p:sp>
    </p:spTree>
    <p:extLst>
      <p:ext uri="{BB962C8B-B14F-4D97-AF65-F5344CB8AC3E}">
        <p14:creationId xmlns:p14="http://schemas.microsoft.com/office/powerpoint/2010/main" val="700977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90800"/>
            <a:ext cx="6781800" cy="461665"/>
          </a:xfrm>
          <a:prstGeom prst="rect">
            <a:avLst/>
          </a:prstGeom>
          <a:noFill/>
        </p:spPr>
        <p:txBody>
          <a:bodyPr wrap="square" rtlCol="0">
            <a:spAutoFit/>
          </a:bodyPr>
          <a:lstStyle/>
          <a:p>
            <a:pPr algn="ctr"/>
            <a:r>
              <a:rPr lang="en-US" b="1" dirty="0" smtClean="0">
                <a:solidFill>
                  <a:srgbClr val="C00000"/>
                </a:solidFill>
              </a:rPr>
              <a:t>Index Number Methods for computing PPPs</a:t>
            </a:r>
            <a:endParaRPr lang="en-US" b="1" dirty="0">
              <a:solidFill>
                <a:srgbClr val="C00000"/>
              </a:solidFill>
            </a:endParaRPr>
          </a:p>
        </p:txBody>
      </p:sp>
    </p:spTree>
    <p:extLst>
      <p:ext uri="{BB962C8B-B14F-4D97-AF65-F5344CB8AC3E}">
        <p14:creationId xmlns:p14="http://schemas.microsoft.com/office/powerpoint/2010/main" val="359564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1979712" y="228601"/>
            <a:ext cx="5256584" cy="461665"/>
          </a:xfrm>
          <a:prstGeom prst="rect">
            <a:avLst/>
          </a:prstGeom>
          <a:noFill/>
          <a:ln w="9525">
            <a:noFill/>
            <a:miter lim="800000"/>
            <a:headEnd/>
            <a:tailEnd/>
          </a:ln>
          <a:effectLst/>
        </p:spPr>
        <p:txBody>
          <a:bodyPr wrap="square">
            <a:spAutoFit/>
          </a:bodyPr>
          <a:lstStyle/>
          <a:p>
            <a:pPr algn="ctr">
              <a:spcBef>
                <a:spcPct val="50000"/>
              </a:spcBef>
            </a:pPr>
            <a:r>
              <a:rPr lang="en-US" b="1" dirty="0" smtClean="0">
                <a:solidFill>
                  <a:srgbClr val="C00000"/>
                </a:solidFill>
                <a:latin typeface="+mn-lt"/>
              </a:rPr>
              <a:t>Multilateral Comparisons</a:t>
            </a:r>
            <a:r>
              <a:rPr lang="en-AU" b="1" dirty="0">
                <a:solidFill>
                  <a:srgbClr val="C00000"/>
                </a:solidFill>
                <a:latin typeface="+mn-lt"/>
              </a:rPr>
              <a:t> </a:t>
            </a:r>
            <a:r>
              <a:rPr lang="en-AU" b="1" dirty="0" smtClean="0">
                <a:solidFill>
                  <a:srgbClr val="C00000"/>
                </a:solidFill>
                <a:latin typeface="+mn-lt"/>
              </a:rPr>
              <a:t>- Data</a:t>
            </a:r>
            <a:endParaRPr lang="en-US" b="1" dirty="0" smtClean="0">
              <a:solidFill>
                <a:srgbClr val="C00000"/>
              </a:solidFill>
              <a:latin typeface="+mn-lt"/>
            </a:endParaRPr>
          </a:p>
        </p:txBody>
      </p:sp>
      <p:sp>
        <p:nvSpPr>
          <p:cNvPr id="32776" name="Rectangle 8"/>
          <p:cNvSpPr>
            <a:spLocks noChangeArrowheads="1"/>
          </p:cNvSpPr>
          <p:nvPr/>
        </p:nvSpPr>
        <p:spPr bwMode="auto">
          <a:xfrm>
            <a:off x="3429000" y="2601913"/>
            <a:ext cx="2362200" cy="400110"/>
          </a:xfrm>
          <a:prstGeom prst="rect">
            <a:avLst/>
          </a:prstGeom>
          <a:noFill/>
          <a:ln w="9525">
            <a:noFill/>
            <a:miter lim="800000"/>
            <a:headEnd/>
            <a:tailEnd/>
          </a:ln>
          <a:effectLst/>
        </p:spPr>
        <p:txBody>
          <a:bodyPr>
            <a:spAutoFit/>
          </a:bodyPr>
          <a:lstStyle/>
          <a:p>
            <a:pPr algn="l">
              <a:spcBef>
                <a:spcPct val="50000"/>
              </a:spcBef>
            </a:pPr>
            <a:endParaRPr lang="en-AU" sz="2000">
              <a:latin typeface="Arial Rounded MT Bold" pitchFamily="34" charset="0"/>
            </a:endParaRPr>
          </a:p>
        </p:txBody>
      </p:sp>
      <p:graphicFrame>
        <p:nvGraphicFramePr>
          <p:cNvPr id="32781" name="Object 13"/>
          <p:cNvGraphicFramePr>
            <a:graphicFrameLocks noChangeAspect="1"/>
          </p:cNvGraphicFramePr>
          <p:nvPr/>
        </p:nvGraphicFramePr>
        <p:xfrm>
          <a:off x="179388" y="1544638"/>
          <a:ext cx="8755062" cy="4630737"/>
        </p:xfrm>
        <a:graphic>
          <a:graphicData uri="http://schemas.openxmlformats.org/presentationml/2006/ole">
            <mc:AlternateContent xmlns:mc="http://schemas.openxmlformats.org/markup-compatibility/2006">
              <mc:Choice xmlns:v="urn:schemas-microsoft-com:vml" Requires="v">
                <p:oleObj spid="_x0000_s187404" name="Document" r:id="rId3" imgW="5868508" imgH="3103266" progId="Word.Document.8">
                  <p:embed/>
                </p:oleObj>
              </mc:Choice>
              <mc:Fallback>
                <p:oleObj name="Document" r:id="rId3" imgW="5868508" imgH="310326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544638"/>
                        <a:ext cx="8755062"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06275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04" y="332656"/>
            <a:ext cx="5328592" cy="830997"/>
          </a:xfrm>
          <a:prstGeom prst="rect">
            <a:avLst/>
          </a:prstGeom>
          <a:noFill/>
        </p:spPr>
        <p:txBody>
          <a:bodyPr wrap="square" rtlCol="0">
            <a:spAutoFit/>
          </a:bodyPr>
          <a:lstStyle/>
          <a:p>
            <a:pPr algn="ctr"/>
            <a:r>
              <a:rPr lang="en-US" b="1" dirty="0" smtClean="0">
                <a:solidFill>
                  <a:srgbClr val="C00000"/>
                </a:solidFill>
                <a:latin typeface="+mj-lt"/>
              </a:rPr>
              <a:t>Index numbers for Bilateral Comparisons</a:t>
            </a:r>
            <a:endParaRPr lang="en-US" b="1" dirty="0">
              <a:solidFill>
                <a:srgbClr val="C00000"/>
              </a:solidFill>
              <a:latin typeface="+mj-lt"/>
            </a:endParaRPr>
          </a:p>
        </p:txBody>
      </p:sp>
      <p:sp>
        <p:nvSpPr>
          <p:cNvPr id="4" name="TextBox 3"/>
          <p:cNvSpPr txBox="1"/>
          <p:nvPr/>
        </p:nvSpPr>
        <p:spPr>
          <a:xfrm>
            <a:off x="863588" y="1124744"/>
            <a:ext cx="7416824" cy="5016758"/>
          </a:xfrm>
          <a:prstGeom prst="rect">
            <a:avLst/>
          </a:prstGeom>
          <a:noFill/>
        </p:spPr>
        <p:txBody>
          <a:bodyPr wrap="square" rtlCol="0">
            <a:spAutoFit/>
          </a:bodyPr>
          <a:lstStyle/>
          <a:p>
            <a:r>
              <a:rPr lang="en-US" sz="2000" b="1" dirty="0" smtClean="0">
                <a:latin typeface="+mn-lt"/>
              </a:rPr>
              <a:t>Three important index numbers:</a:t>
            </a:r>
            <a:endParaRPr lang="en-US" sz="2000" b="1" dirty="0" smtClean="0">
              <a:solidFill>
                <a:srgbClr val="0033CC"/>
              </a:solidFill>
              <a:latin typeface="+mn-lt"/>
            </a:endParaRPr>
          </a:p>
          <a:p>
            <a:endParaRPr lang="en-US" sz="2000" b="1" dirty="0">
              <a:solidFill>
                <a:srgbClr val="0033CC"/>
              </a:solidFill>
              <a:latin typeface="+mn-lt"/>
            </a:endParaRPr>
          </a:p>
          <a:p>
            <a:r>
              <a:rPr lang="en-US" sz="2000" b="1" dirty="0" err="1" smtClean="0">
                <a:solidFill>
                  <a:srgbClr val="0033CC"/>
                </a:solidFill>
                <a:latin typeface="+mn-lt"/>
              </a:rPr>
              <a:t>Laspeyres</a:t>
            </a:r>
            <a:r>
              <a:rPr lang="en-US" sz="2000" b="1" dirty="0" smtClean="0">
                <a:solidFill>
                  <a:srgbClr val="0033CC"/>
                </a:solidFill>
                <a:latin typeface="+mn-lt"/>
              </a:rPr>
              <a:t> Index:</a:t>
            </a:r>
          </a:p>
          <a:p>
            <a:endParaRPr lang="en-US" sz="2000" b="1" dirty="0" smtClean="0">
              <a:solidFill>
                <a:srgbClr val="0033CC"/>
              </a:solidFill>
              <a:latin typeface="+mn-lt"/>
            </a:endParaRPr>
          </a:p>
          <a:p>
            <a:endParaRPr lang="en-US" sz="2000" b="1" dirty="0" smtClean="0">
              <a:solidFill>
                <a:srgbClr val="0033CC"/>
              </a:solidFill>
              <a:latin typeface="+mn-lt"/>
            </a:endParaRPr>
          </a:p>
          <a:p>
            <a:endParaRPr lang="en-US" sz="2000" b="1" dirty="0" smtClean="0">
              <a:solidFill>
                <a:srgbClr val="0033CC"/>
              </a:solidFill>
              <a:latin typeface="+mn-lt"/>
            </a:endParaRPr>
          </a:p>
          <a:p>
            <a:r>
              <a:rPr lang="en-US" sz="2000" b="1" dirty="0" err="1" smtClean="0">
                <a:solidFill>
                  <a:srgbClr val="0033CC"/>
                </a:solidFill>
                <a:latin typeface="+mn-lt"/>
              </a:rPr>
              <a:t>Paasche</a:t>
            </a:r>
            <a:r>
              <a:rPr lang="en-US" sz="2000" b="1" dirty="0" smtClean="0">
                <a:solidFill>
                  <a:srgbClr val="0033CC"/>
                </a:solidFill>
                <a:latin typeface="+mn-lt"/>
              </a:rPr>
              <a:t> Index:</a:t>
            </a:r>
          </a:p>
          <a:p>
            <a:endParaRPr lang="en-US" sz="2000" b="1" dirty="0" smtClean="0">
              <a:solidFill>
                <a:srgbClr val="0033CC"/>
              </a:solidFill>
              <a:latin typeface="+mn-lt"/>
            </a:endParaRPr>
          </a:p>
          <a:p>
            <a:endParaRPr lang="en-US" sz="2000" b="1" dirty="0">
              <a:solidFill>
                <a:srgbClr val="0033CC"/>
              </a:solidFill>
              <a:latin typeface="+mn-lt"/>
            </a:endParaRPr>
          </a:p>
          <a:p>
            <a:endParaRPr lang="en-US" sz="2000" b="1" dirty="0" smtClean="0">
              <a:solidFill>
                <a:srgbClr val="0033CC"/>
              </a:solidFill>
              <a:latin typeface="+mn-lt"/>
            </a:endParaRPr>
          </a:p>
          <a:p>
            <a:endParaRPr lang="en-US" sz="2000" b="1" dirty="0">
              <a:solidFill>
                <a:srgbClr val="0033CC"/>
              </a:solidFill>
              <a:latin typeface="+mn-lt"/>
            </a:endParaRPr>
          </a:p>
          <a:p>
            <a:r>
              <a:rPr lang="en-US" sz="2000" b="1" dirty="0" smtClean="0">
                <a:solidFill>
                  <a:srgbClr val="0033CC"/>
                </a:solidFill>
              </a:rPr>
              <a:t>Fisher </a:t>
            </a:r>
            <a:r>
              <a:rPr lang="en-US" sz="2000" b="1" dirty="0">
                <a:solidFill>
                  <a:srgbClr val="0033CC"/>
                </a:solidFill>
              </a:rPr>
              <a:t>Index</a:t>
            </a:r>
            <a:r>
              <a:rPr lang="en-US" sz="2000" b="1" dirty="0" smtClean="0">
                <a:solidFill>
                  <a:srgbClr val="0033CC"/>
                </a:solidFill>
              </a:rPr>
              <a:t>:</a:t>
            </a:r>
          </a:p>
          <a:p>
            <a:endParaRPr lang="en-US" sz="2000" b="1" dirty="0">
              <a:solidFill>
                <a:srgbClr val="0033CC"/>
              </a:solidFill>
            </a:endParaRPr>
          </a:p>
          <a:p>
            <a:endParaRPr lang="en-US" sz="2000" b="1" dirty="0" smtClean="0">
              <a:solidFill>
                <a:srgbClr val="0033CC"/>
              </a:solidFill>
            </a:endParaRPr>
          </a:p>
          <a:p>
            <a:endParaRPr lang="en-US" sz="2000" b="1" dirty="0">
              <a:solidFill>
                <a:srgbClr val="0033CC"/>
              </a:solidFill>
            </a:endParaRPr>
          </a:p>
          <a:p>
            <a:r>
              <a:rPr lang="en-US" sz="2000" b="1" dirty="0" smtClean="0">
                <a:solidFill>
                  <a:srgbClr val="C00000"/>
                </a:solidFill>
              </a:rPr>
              <a:t>Fisher Index is known as the Fisher Ideal Index Number</a:t>
            </a:r>
            <a:endParaRPr lang="en-US" sz="2000" b="1" dirty="0">
              <a:solidFill>
                <a:srgbClr val="C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45289213"/>
              </p:ext>
            </p:extLst>
          </p:nvPr>
        </p:nvGraphicFramePr>
        <p:xfrm>
          <a:off x="3276600" y="2057400"/>
          <a:ext cx="1846249" cy="978735"/>
        </p:xfrm>
        <a:graphic>
          <a:graphicData uri="http://schemas.openxmlformats.org/presentationml/2006/ole">
            <mc:AlternateContent xmlns:mc="http://schemas.openxmlformats.org/markup-compatibility/2006">
              <mc:Choice xmlns:v="urn:schemas-microsoft-com:vml" Requires="v">
                <p:oleObj spid="_x0000_s216069" name="Equation" r:id="rId3" imgW="1054080" imgH="558720" progId="Equation.DSMT4">
                  <p:embed/>
                </p:oleObj>
              </mc:Choice>
              <mc:Fallback>
                <p:oleObj name="Equation" r:id="rId3" imgW="1054080" imgH="558720" progId="Equation.DSMT4">
                  <p:embed/>
                  <p:pic>
                    <p:nvPicPr>
                      <p:cNvPr id="0" name=""/>
                      <p:cNvPicPr/>
                      <p:nvPr/>
                    </p:nvPicPr>
                    <p:blipFill>
                      <a:blip r:embed="rId4"/>
                      <a:stretch>
                        <a:fillRect/>
                      </a:stretch>
                    </p:blipFill>
                    <p:spPr>
                      <a:xfrm>
                        <a:off x="3276600" y="2057400"/>
                        <a:ext cx="1846249" cy="9787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83380911"/>
              </p:ext>
            </p:extLst>
          </p:nvPr>
        </p:nvGraphicFramePr>
        <p:xfrm>
          <a:off x="3124200" y="3324087"/>
          <a:ext cx="1824038" cy="977900"/>
        </p:xfrm>
        <a:graphic>
          <a:graphicData uri="http://schemas.openxmlformats.org/presentationml/2006/ole">
            <mc:AlternateContent xmlns:mc="http://schemas.openxmlformats.org/markup-compatibility/2006">
              <mc:Choice xmlns:v="urn:schemas-microsoft-com:vml" Requires="v">
                <p:oleObj spid="_x0000_s216070" name="Equation" r:id="rId5" imgW="1041120" imgH="558720" progId="Equation.DSMT4">
                  <p:embed/>
                </p:oleObj>
              </mc:Choice>
              <mc:Fallback>
                <p:oleObj name="Equation" r:id="rId5" imgW="1041120" imgH="558720" progId="Equation.DSMT4">
                  <p:embed/>
                  <p:pic>
                    <p:nvPicPr>
                      <p:cNvPr id="0" name=""/>
                      <p:cNvPicPr/>
                      <p:nvPr/>
                    </p:nvPicPr>
                    <p:blipFill>
                      <a:blip r:embed="rId6"/>
                      <a:stretch>
                        <a:fillRect/>
                      </a:stretch>
                    </p:blipFill>
                    <p:spPr>
                      <a:xfrm>
                        <a:off x="3124200" y="3324087"/>
                        <a:ext cx="1824038" cy="977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85491383"/>
              </p:ext>
            </p:extLst>
          </p:nvPr>
        </p:nvGraphicFramePr>
        <p:xfrm>
          <a:off x="2555539" y="4947446"/>
          <a:ext cx="3511508" cy="615154"/>
        </p:xfrm>
        <a:graphic>
          <a:graphicData uri="http://schemas.openxmlformats.org/presentationml/2006/ole">
            <mc:AlternateContent xmlns:mc="http://schemas.openxmlformats.org/markup-compatibility/2006">
              <mc:Choice xmlns:v="urn:schemas-microsoft-com:vml" Requires="v">
                <p:oleObj spid="_x0000_s216071" name="Equation" r:id="rId7" imgW="1739880" imgH="304560" progId="Equation.DSMT4">
                  <p:embed/>
                </p:oleObj>
              </mc:Choice>
              <mc:Fallback>
                <p:oleObj name="Equation" r:id="rId7" imgW="1739880" imgH="304560" progId="Equation.DSMT4">
                  <p:embed/>
                  <p:pic>
                    <p:nvPicPr>
                      <p:cNvPr id="0" name=""/>
                      <p:cNvPicPr/>
                      <p:nvPr/>
                    </p:nvPicPr>
                    <p:blipFill>
                      <a:blip r:embed="rId8"/>
                      <a:stretch>
                        <a:fillRect/>
                      </a:stretch>
                    </p:blipFill>
                    <p:spPr>
                      <a:xfrm>
                        <a:off x="2555539" y="4947446"/>
                        <a:ext cx="3511508" cy="615154"/>
                      </a:xfrm>
                      <a:prstGeom prst="rect">
                        <a:avLst/>
                      </a:prstGeom>
                    </p:spPr>
                  </p:pic>
                </p:oleObj>
              </mc:Fallback>
            </mc:AlternateContent>
          </a:graphicData>
        </a:graphic>
      </p:graphicFrame>
    </p:spTree>
    <p:extLst>
      <p:ext uri="{BB962C8B-B14F-4D97-AF65-F5344CB8AC3E}">
        <p14:creationId xmlns:p14="http://schemas.microsoft.com/office/powerpoint/2010/main" val="3699967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268760"/>
            <a:ext cx="7920880" cy="2246769"/>
          </a:xfrm>
          <a:prstGeom prst="rect">
            <a:avLst/>
          </a:prstGeom>
          <a:noFill/>
        </p:spPr>
        <p:txBody>
          <a:bodyPr wrap="square" rtlCol="0">
            <a:spAutoFit/>
          </a:bodyPr>
          <a:lstStyle/>
          <a:p>
            <a:r>
              <a:rPr lang="en-AU" sz="2000" b="1" dirty="0" smtClean="0">
                <a:solidFill>
                  <a:schemeClr val="tx1"/>
                </a:solidFill>
                <a:latin typeface="+mn-lt"/>
              </a:rPr>
              <a:t>In the case of spatial or international comparisons, typically comparisons between all pairs of countries (regions) are required.</a:t>
            </a:r>
          </a:p>
          <a:p>
            <a:pPr lvl="2"/>
            <a:r>
              <a:rPr lang="en-AU" sz="2000" b="1" dirty="0" smtClean="0">
                <a:solidFill>
                  <a:srgbClr val="0033CC"/>
                </a:solidFill>
                <a:latin typeface="+mn-lt"/>
              </a:rPr>
              <a:t>This may not be the case in temporal comparisons where time progresses in one direction – leading to chained indexes.</a:t>
            </a:r>
          </a:p>
          <a:p>
            <a:endParaRPr lang="en-AU" sz="2000" b="1" dirty="0">
              <a:solidFill>
                <a:srgbClr val="0033CC"/>
              </a:solidFill>
              <a:latin typeface="+mn-lt"/>
            </a:endParaRPr>
          </a:p>
          <a:p>
            <a:r>
              <a:rPr lang="en-AU" sz="2000" b="1" dirty="0" smtClean="0">
                <a:solidFill>
                  <a:srgbClr val="0033CC"/>
                </a:solidFill>
                <a:latin typeface="+mn-lt"/>
              </a:rPr>
              <a:t>Let </a:t>
            </a:r>
            <a:r>
              <a:rPr lang="en-AU" sz="2000" b="1" i="1" dirty="0" err="1" smtClean="0">
                <a:solidFill>
                  <a:srgbClr val="0033CC"/>
                </a:solidFill>
                <a:latin typeface="+mn-lt"/>
              </a:rPr>
              <a:t>P</a:t>
            </a:r>
            <a:r>
              <a:rPr lang="en-AU" sz="2000" b="1" i="1" baseline="-25000" dirty="0" err="1" smtClean="0">
                <a:solidFill>
                  <a:srgbClr val="0033CC"/>
                </a:solidFill>
                <a:latin typeface="+mn-lt"/>
              </a:rPr>
              <a:t>jk</a:t>
            </a:r>
            <a:r>
              <a:rPr lang="en-AU" sz="2000" b="1" i="1" dirty="0" smtClean="0">
                <a:solidFill>
                  <a:srgbClr val="0033CC"/>
                </a:solidFill>
                <a:latin typeface="+mn-lt"/>
              </a:rPr>
              <a:t>  and </a:t>
            </a:r>
            <a:r>
              <a:rPr lang="en-AU" sz="2000" b="1" i="1" dirty="0" err="1" smtClean="0">
                <a:solidFill>
                  <a:srgbClr val="0033CC"/>
                </a:solidFill>
                <a:latin typeface="+mn-lt"/>
              </a:rPr>
              <a:t>Q</a:t>
            </a:r>
            <a:r>
              <a:rPr lang="en-AU" sz="2000" b="1" i="1" baseline="-25000" dirty="0" err="1" smtClean="0">
                <a:solidFill>
                  <a:srgbClr val="0033CC"/>
                </a:solidFill>
                <a:latin typeface="+mn-lt"/>
              </a:rPr>
              <a:t>jk</a:t>
            </a:r>
            <a:r>
              <a:rPr lang="en-AU" sz="2000" b="1" i="1" dirty="0" smtClean="0">
                <a:solidFill>
                  <a:srgbClr val="0033CC"/>
                </a:solidFill>
                <a:latin typeface="+mn-lt"/>
              </a:rPr>
              <a:t> </a:t>
            </a:r>
            <a:r>
              <a:rPr lang="en-AU" sz="2000" b="1" dirty="0" smtClean="0">
                <a:solidFill>
                  <a:srgbClr val="0033CC"/>
                </a:solidFill>
                <a:latin typeface="+mn-lt"/>
              </a:rPr>
              <a:t>represent price and quantity indexes for country </a:t>
            </a:r>
            <a:r>
              <a:rPr lang="en-AU" sz="2000" b="1" i="1" dirty="0" smtClean="0">
                <a:solidFill>
                  <a:srgbClr val="0033CC"/>
                </a:solidFill>
                <a:latin typeface="+mn-lt"/>
              </a:rPr>
              <a:t>k</a:t>
            </a:r>
            <a:r>
              <a:rPr lang="en-AU" sz="2000" b="1" dirty="0" smtClean="0">
                <a:solidFill>
                  <a:srgbClr val="0033CC"/>
                </a:solidFill>
                <a:latin typeface="+mn-lt"/>
              </a:rPr>
              <a:t> with country </a:t>
            </a:r>
            <a:r>
              <a:rPr lang="en-AU" sz="2000" b="1" i="1" dirty="0" smtClean="0">
                <a:solidFill>
                  <a:srgbClr val="0033CC"/>
                </a:solidFill>
                <a:latin typeface="+mn-lt"/>
              </a:rPr>
              <a:t>j</a:t>
            </a:r>
            <a:r>
              <a:rPr lang="en-AU" sz="2000" b="1" dirty="0" smtClean="0">
                <a:solidFill>
                  <a:srgbClr val="0033CC"/>
                </a:solidFill>
                <a:latin typeface="+mn-lt"/>
              </a:rPr>
              <a:t> as base or reference country.</a:t>
            </a:r>
            <a:endParaRPr lang="en-AU" sz="2000" b="1" dirty="0">
              <a:solidFill>
                <a:srgbClr val="0033CC"/>
              </a:solidFill>
              <a:latin typeface="+mn-lt"/>
            </a:endParaRPr>
          </a:p>
        </p:txBody>
      </p:sp>
      <p:sp>
        <p:nvSpPr>
          <p:cNvPr id="4" name="TextBox 3"/>
          <p:cNvSpPr txBox="1"/>
          <p:nvPr/>
        </p:nvSpPr>
        <p:spPr>
          <a:xfrm>
            <a:off x="1403648" y="404664"/>
            <a:ext cx="6480720" cy="461665"/>
          </a:xfrm>
          <a:prstGeom prst="rect">
            <a:avLst/>
          </a:prstGeom>
          <a:noFill/>
        </p:spPr>
        <p:txBody>
          <a:bodyPr wrap="square" rtlCol="0">
            <a:spAutoFit/>
          </a:bodyPr>
          <a:lstStyle/>
          <a:p>
            <a:pPr algn="ctr"/>
            <a:r>
              <a:rPr lang="en-US" b="1" dirty="0" smtClean="0">
                <a:solidFill>
                  <a:srgbClr val="C00000"/>
                </a:solidFill>
                <a:latin typeface="+mj-lt"/>
              </a:rPr>
              <a:t>Multilateral Price and Quantity Comparisons</a:t>
            </a:r>
            <a:endParaRPr lang="en-US" b="1" dirty="0">
              <a:solidFill>
                <a:srgbClr val="C00000"/>
              </a:solidFill>
              <a:latin typeface="+mj-lt"/>
            </a:endParaRPr>
          </a:p>
        </p:txBody>
      </p:sp>
      <p:graphicFrame>
        <p:nvGraphicFramePr>
          <p:cNvPr id="5" name="Object 12"/>
          <p:cNvGraphicFramePr>
            <a:graphicFrameLocks noChangeAspect="1"/>
          </p:cNvGraphicFramePr>
          <p:nvPr>
            <p:extLst/>
          </p:nvPr>
        </p:nvGraphicFramePr>
        <p:xfrm>
          <a:off x="827584" y="3490241"/>
          <a:ext cx="3460750" cy="2212975"/>
        </p:xfrm>
        <a:graphic>
          <a:graphicData uri="http://schemas.openxmlformats.org/presentationml/2006/ole">
            <mc:AlternateContent xmlns:mc="http://schemas.openxmlformats.org/markup-compatibility/2006">
              <mc:Choice xmlns:v="urn:schemas-microsoft-com:vml" Requires="v">
                <p:oleObj spid="_x0000_s188438" name="Equation" r:id="rId3" imgW="1892160" imgH="1168200" progId="Equation.DSMT4">
                  <p:embed/>
                </p:oleObj>
              </mc:Choice>
              <mc:Fallback>
                <p:oleObj name="Equation" r:id="rId3" imgW="1892160" imgH="1168200" progId="Equation.DSMT4">
                  <p:embed/>
                  <p:pic>
                    <p:nvPicPr>
                      <p:cNvPr id="0" name=""/>
                      <p:cNvPicPr>
                        <a:picLocks noChangeAspect="1" noChangeArrowheads="1"/>
                      </p:cNvPicPr>
                      <p:nvPr/>
                    </p:nvPicPr>
                    <p:blipFill>
                      <a:blip r:embed="rId4"/>
                      <a:srcRect/>
                      <a:stretch>
                        <a:fillRect/>
                      </a:stretch>
                    </p:blipFill>
                    <p:spPr bwMode="auto">
                      <a:xfrm>
                        <a:off x="827584" y="3490241"/>
                        <a:ext cx="346075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2"/>
          <p:cNvGraphicFramePr>
            <a:graphicFrameLocks noChangeAspect="1"/>
          </p:cNvGraphicFramePr>
          <p:nvPr>
            <p:extLst/>
          </p:nvPr>
        </p:nvGraphicFramePr>
        <p:xfrm>
          <a:off x="4540112" y="3515529"/>
          <a:ext cx="3646487" cy="2212975"/>
        </p:xfrm>
        <a:graphic>
          <a:graphicData uri="http://schemas.openxmlformats.org/presentationml/2006/ole">
            <mc:AlternateContent xmlns:mc="http://schemas.openxmlformats.org/markup-compatibility/2006">
              <mc:Choice xmlns:v="urn:schemas-microsoft-com:vml" Requires="v">
                <p:oleObj spid="_x0000_s188439" name="Equation" r:id="rId5" imgW="1993680" imgH="1168200" progId="Equation.DSMT4">
                  <p:embed/>
                </p:oleObj>
              </mc:Choice>
              <mc:Fallback>
                <p:oleObj name="Equation" r:id="rId5" imgW="1993680" imgH="1168200" progId="Equation.DSMT4">
                  <p:embed/>
                  <p:pic>
                    <p:nvPicPr>
                      <p:cNvPr id="0" name=""/>
                      <p:cNvPicPr>
                        <a:picLocks noChangeAspect="1" noChangeArrowheads="1"/>
                      </p:cNvPicPr>
                      <p:nvPr/>
                    </p:nvPicPr>
                    <p:blipFill>
                      <a:blip r:embed="rId6"/>
                      <a:srcRect/>
                      <a:stretch>
                        <a:fillRect/>
                      </a:stretch>
                    </p:blipFill>
                    <p:spPr bwMode="auto">
                      <a:xfrm>
                        <a:off x="4540112" y="3515529"/>
                        <a:ext cx="364648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14717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84784"/>
            <a:ext cx="7704856" cy="4401205"/>
          </a:xfrm>
          <a:prstGeom prst="rect">
            <a:avLst/>
          </a:prstGeom>
          <a:noFill/>
        </p:spPr>
        <p:txBody>
          <a:bodyPr wrap="square" rtlCol="0">
            <a:spAutoFit/>
          </a:bodyPr>
          <a:lstStyle/>
          <a:p>
            <a:r>
              <a:rPr lang="en-AU" sz="2000" b="1" dirty="0" smtClean="0">
                <a:solidFill>
                  <a:srgbClr val="0033CC"/>
                </a:solidFill>
                <a:latin typeface="+mn-lt"/>
              </a:rPr>
              <a:t>Transitivity</a:t>
            </a:r>
            <a:r>
              <a:rPr lang="en-AU" sz="2000" b="1" dirty="0">
                <a:solidFill>
                  <a:srgbClr val="0033CC"/>
                </a:solidFill>
                <a:latin typeface="+mn-lt"/>
              </a:rPr>
              <a:t> </a:t>
            </a:r>
            <a:r>
              <a:rPr lang="en-AU" sz="2000" b="1" dirty="0" smtClean="0">
                <a:solidFill>
                  <a:srgbClr val="0033CC"/>
                </a:solidFill>
                <a:latin typeface="+mn-lt"/>
              </a:rPr>
              <a:t>– This is an internal consistency requirement which states that direct price or quantity comparisons between pairs of countries should equal any indirect comparisons between the two countries obtained through a link country.</a:t>
            </a:r>
          </a:p>
          <a:p>
            <a:endParaRPr lang="en-AU" sz="2000" b="1" dirty="0">
              <a:solidFill>
                <a:srgbClr val="0033CC"/>
              </a:solidFill>
              <a:latin typeface="+mn-lt"/>
            </a:endParaRPr>
          </a:p>
          <a:p>
            <a:r>
              <a:rPr lang="en-AU" sz="2000" b="1" dirty="0" smtClean="0">
                <a:solidFill>
                  <a:srgbClr val="0033CC"/>
                </a:solidFill>
                <a:latin typeface="+mn-lt"/>
              </a:rPr>
              <a:t>A formal statement of transitivity is that for any three countries </a:t>
            </a:r>
            <a:endParaRPr lang="en-US" sz="2000" b="1" dirty="0">
              <a:solidFill>
                <a:srgbClr val="0033CC"/>
              </a:solidFill>
              <a:latin typeface="+mn-lt"/>
            </a:endParaRPr>
          </a:p>
          <a:p>
            <a:r>
              <a:rPr lang="en-US" sz="2000" b="1" dirty="0" smtClean="0">
                <a:solidFill>
                  <a:srgbClr val="0033CC"/>
                </a:solidFill>
                <a:latin typeface="+mn-lt"/>
              </a:rPr>
              <a:t>                the price and quantity indices must satisfy</a:t>
            </a:r>
          </a:p>
          <a:p>
            <a:endParaRPr lang="en-US" sz="2000" b="1" dirty="0">
              <a:solidFill>
                <a:srgbClr val="0033CC"/>
              </a:solidFill>
              <a:latin typeface="+mn-lt"/>
            </a:endParaRPr>
          </a:p>
          <a:p>
            <a:endParaRPr lang="en-US" sz="2000" b="1" dirty="0" smtClean="0">
              <a:solidFill>
                <a:srgbClr val="0033CC"/>
              </a:solidFill>
              <a:latin typeface="+mn-lt"/>
            </a:endParaRPr>
          </a:p>
          <a:p>
            <a:endParaRPr lang="en-US" sz="2000" b="1" dirty="0">
              <a:solidFill>
                <a:srgbClr val="0033CC"/>
              </a:solidFill>
              <a:latin typeface="+mn-lt"/>
            </a:endParaRPr>
          </a:p>
          <a:p>
            <a:r>
              <a:rPr lang="en-US" sz="2000" b="1" dirty="0" smtClean="0">
                <a:solidFill>
                  <a:srgbClr val="0033CC"/>
                </a:solidFill>
                <a:latin typeface="+mn-lt"/>
              </a:rPr>
              <a:t>We will examine the implications of transitivity to international price and quantity comparisons.</a:t>
            </a:r>
          </a:p>
          <a:p>
            <a:endParaRPr lang="en-US" sz="2000" b="1" dirty="0" smtClean="0">
              <a:solidFill>
                <a:schemeClr val="tx2"/>
              </a:solidFill>
              <a:latin typeface="+mn-lt"/>
            </a:endParaRPr>
          </a:p>
          <a:p>
            <a:endParaRPr lang="en-US" sz="2000" b="1" dirty="0">
              <a:solidFill>
                <a:schemeClr val="tx2"/>
              </a:solidFill>
              <a:latin typeface="+mn-lt"/>
            </a:endParaRPr>
          </a:p>
        </p:txBody>
      </p:sp>
      <p:sp>
        <p:nvSpPr>
          <p:cNvPr id="3" name="TextBox 2"/>
          <p:cNvSpPr txBox="1"/>
          <p:nvPr/>
        </p:nvSpPr>
        <p:spPr>
          <a:xfrm>
            <a:off x="1403648" y="476672"/>
            <a:ext cx="6336704" cy="461665"/>
          </a:xfrm>
          <a:prstGeom prst="rect">
            <a:avLst/>
          </a:prstGeom>
          <a:noFill/>
        </p:spPr>
        <p:txBody>
          <a:bodyPr wrap="square" rtlCol="0">
            <a:spAutoFit/>
          </a:bodyPr>
          <a:lstStyle/>
          <a:p>
            <a:pPr algn="ctr"/>
            <a:r>
              <a:rPr lang="en-US" b="1" dirty="0" smtClean="0">
                <a:solidFill>
                  <a:srgbClr val="C00000"/>
                </a:solidFill>
                <a:latin typeface="+mj-lt"/>
              </a:rPr>
              <a:t>Transitivity Requirement</a:t>
            </a:r>
            <a:endParaRPr lang="en-US" b="1" dirty="0">
              <a:solidFill>
                <a:srgbClr val="C00000"/>
              </a:solidFill>
              <a:latin typeface="+mj-lt"/>
            </a:endParaRPr>
          </a:p>
        </p:txBody>
      </p:sp>
      <p:graphicFrame>
        <p:nvGraphicFramePr>
          <p:cNvPr id="4" name="Object 3"/>
          <p:cNvGraphicFramePr>
            <a:graphicFrameLocks noChangeAspect="1"/>
          </p:cNvGraphicFramePr>
          <p:nvPr>
            <p:extLst/>
          </p:nvPr>
        </p:nvGraphicFramePr>
        <p:xfrm>
          <a:off x="910449" y="3386971"/>
          <a:ext cx="1043669" cy="355292"/>
        </p:xfrm>
        <a:graphic>
          <a:graphicData uri="http://schemas.openxmlformats.org/presentationml/2006/ole">
            <mc:AlternateContent xmlns:mc="http://schemas.openxmlformats.org/markup-compatibility/2006">
              <mc:Choice xmlns:v="urn:schemas-microsoft-com:vml" Requires="v">
                <p:oleObj spid="_x0000_s189462" name="Equation" r:id="rId4" imgW="596880" imgH="203040" progId="Equation.DSMT4">
                  <p:embed/>
                </p:oleObj>
              </mc:Choice>
              <mc:Fallback>
                <p:oleObj name="Equation" r:id="rId4" imgW="596880" imgH="203040" progId="Equation.DSMT4">
                  <p:embed/>
                  <p:pic>
                    <p:nvPicPr>
                      <p:cNvPr id="0" name=""/>
                      <p:cNvPicPr/>
                      <p:nvPr/>
                    </p:nvPicPr>
                    <p:blipFill>
                      <a:blip r:embed="rId5"/>
                      <a:stretch>
                        <a:fillRect/>
                      </a:stretch>
                    </p:blipFill>
                    <p:spPr>
                      <a:xfrm>
                        <a:off x="910449" y="3386971"/>
                        <a:ext cx="1043669" cy="355292"/>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1259632" y="3933418"/>
          <a:ext cx="6026850" cy="481135"/>
        </p:xfrm>
        <a:graphic>
          <a:graphicData uri="http://schemas.openxmlformats.org/presentationml/2006/ole">
            <mc:AlternateContent xmlns:mc="http://schemas.openxmlformats.org/markup-compatibility/2006">
              <mc:Choice xmlns:v="urn:schemas-microsoft-com:vml" Requires="v">
                <p:oleObj spid="_x0000_s189463" name="Equation" r:id="rId6" imgW="3022560" imgH="241200" progId="Equation.DSMT4">
                  <p:embed/>
                </p:oleObj>
              </mc:Choice>
              <mc:Fallback>
                <p:oleObj name="Equation" r:id="rId6" imgW="3022560" imgH="241200" progId="Equation.DSMT4">
                  <p:embed/>
                  <p:pic>
                    <p:nvPicPr>
                      <p:cNvPr id="0" name=""/>
                      <p:cNvPicPr/>
                      <p:nvPr/>
                    </p:nvPicPr>
                    <p:blipFill>
                      <a:blip r:embed="rId7"/>
                      <a:stretch>
                        <a:fillRect/>
                      </a:stretch>
                    </p:blipFill>
                    <p:spPr>
                      <a:xfrm>
                        <a:off x="1259632" y="3933418"/>
                        <a:ext cx="6026850" cy="481135"/>
                      </a:xfrm>
                      <a:prstGeom prst="rect">
                        <a:avLst/>
                      </a:prstGeom>
                    </p:spPr>
                  </p:pic>
                </p:oleObj>
              </mc:Fallback>
            </mc:AlternateContent>
          </a:graphicData>
        </a:graphic>
      </p:graphicFrame>
    </p:spTree>
    <p:extLst>
      <p:ext uri="{BB962C8B-B14F-4D97-AF65-F5344CB8AC3E}">
        <p14:creationId xmlns:p14="http://schemas.microsoft.com/office/powerpoint/2010/main" val="505623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194" y="1268760"/>
            <a:ext cx="7704856" cy="4708981"/>
          </a:xfrm>
          <a:prstGeom prst="rect">
            <a:avLst/>
          </a:prstGeom>
          <a:noFill/>
        </p:spPr>
        <p:txBody>
          <a:bodyPr wrap="square" rtlCol="0">
            <a:spAutoFit/>
          </a:bodyPr>
          <a:lstStyle/>
          <a:p>
            <a:r>
              <a:rPr lang="en-AU" sz="2000" b="1" dirty="0" smtClean="0">
                <a:solidFill>
                  <a:schemeClr val="tx2"/>
                </a:solidFill>
                <a:latin typeface="+mn-lt"/>
              </a:rPr>
              <a:t>Transitivity of price comparisons requires:</a:t>
            </a:r>
            <a:endParaRPr lang="en-US" sz="2000" b="1" dirty="0" smtClean="0">
              <a:solidFill>
                <a:schemeClr val="tx2"/>
              </a:solidFill>
              <a:latin typeface="+mn-lt"/>
            </a:endParaRPr>
          </a:p>
          <a:p>
            <a:endParaRPr lang="en-US" sz="2000" b="1" dirty="0">
              <a:solidFill>
                <a:schemeClr val="tx1"/>
              </a:solidFill>
              <a:latin typeface="+mn-lt"/>
            </a:endParaRPr>
          </a:p>
          <a:p>
            <a:r>
              <a:rPr lang="en-US" sz="2000" b="1" dirty="0" smtClean="0">
                <a:solidFill>
                  <a:schemeClr val="tx1"/>
                </a:solidFill>
                <a:latin typeface="+mn-lt"/>
              </a:rPr>
              <a:t>Result</a:t>
            </a:r>
            <a:r>
              <a:rPr lang="en-US" sz="2000" b="1" dirty="0">
                <a:solidFill>
                  <a:schemeClr val="tx1"/>
                </a:solidFill>
                <a:latin typeface="+mn-lt"/>
              </a:rPr>
              <a:t>: A matrix of multilateral </a:t>
            </a:r>
            <a:r>
              <a:rPr lang="en-US" sz="2000" b="1" dirty="0" smtClean="0">
                <a:solidFill>
                  <a:schemeClr val="tx1"/>
                </a:solidFill>
                <a:latin typeface="+mn-lt"/>
              </a:rPr>
              <a:t>price comparisons </a:t>
            </a:r>
            <a:r>
              <a:rPr lang="en-US" sz="2000" b="1" dirty="0">
                <a:solidFill>
                  <a:schemeClr val="tx1"/>
                </a:solidFill>
                <a:latin typeface="+mn-lt"/>
              </a:rPr>
              <a:t>satisfies </a:t>
            </a:r>
            <a:r>
              <a:rPr lang="en-US" sz="2000" b="1" i="1" dirty="0">
                <a:solidFill>
                  <a:schemeClr val="tx1"/>
                </a:solidFill>
                <a:latin typeface="+mn-lt"/>
              </a:rPr>
              <a:t>transitivity</a:t>
            </a:r>
            <a:r>
              <a:rPr lang="en-US" sz="2000" b="1" dirty="0">
                <a:solidFill>
                  <a:schemeClr val="tx1"/>
                </a:solidFill>
                <a:latin typeface="+mn-lt"/>
              </a:rPr>
              <a:t> if and only if there </a:t>
            </a:r>
            <a:r>
              <a:rPr lang="en-US" sz="2000" b="1" dirty="0" smtClean="0">
                <a:solidFill>
                  <a:schemeClr val="tx1"/>
                </a:solidFill>
                <a:latin typeface="+mn-lt"/>
              </a:rPr>
              <a:t>exist a set of numbers                            such that: </a:t>
            </a:r>
            <a:r>
              <a:rPr lang="en-US" sz="2000" b="1" dirty="0" smtClean="0">
                <a:solidFill>
                  <a:srgbClr val="0033CC"/>
                </a:solidFill>
                <a:latin typeface="+mn-lt"/>
              </a:rPr>
              <a:t>  </a:t>
            </a:r>
          </a:p>
          <a:p>
            <a:endParaRPr lang="en-US" sz="2000" b="1" dirty="0" smtClean="0">
              <a:solidFill>
                <a:srgbClr val="0033CC"/>
              </a:solidFill>
              <a:latin typeface="+mn-lt"/>
            </a:endParaRPr>
          </a:p>
          <a:p>
            <a:r>
              <a:rPr lang="en-US" sz="2000" b="1" dirty="0" smtClean="0">
                <a:solidFill>
                  <a:srgbClr val="0033CC"/>
                </a:solidFill>
                <a:latin typeface="+mn-lt"/>
              </a:rPr>
              <a:t>We note here that the </a:t>
            </a:r>
            <a:r>
              <a:rPr lang="en-US" sz="2000" b="1" dirty="0" smtClean="0">
                <a:solidFill>
                  <a:srgbClr val="0033CC"/>
                </a:solidFill>
                <a:latin typeface="+mn-lt"/>
                <a:sym typeface="Symbol" panose="05050102010706020507" pitchFamily="18" charset="2"/>
              </a:rPr>
              <a:t>’s are determined up to a factor of proportionality</a:t>
            </a:r>
            <a:r>
              <a:rPr lang="en-US" sz="2000" b="1" dirty="0">
                <a:solidFill>
                  <a:srgbClr val="0033CC"/>
                </a:solidFill>
                <a:latin typeface="+mn-lt"/>
                <a:sym typeface="Symbol" panose="05050102010706020507" pitchFamily="18" charset="2"/>
              </a:rPr>
              <a:t> </a:t>
            </a:r>
            <a:r>
              <a:rPr lang="en-US" sz="2000" b="1" dirty="0" smtClean="0">
                <a:solidFill>
                  <a:srgbClr val="0033CC"/>
                </a:solidFill>
                <a:latin typeface="+mn-lt"/>
                <a:sym typeface="Symbol" panose="05050102010706020507" pitchFamily="18" charset="2"/>
              </a:rPr>
              <a:t>this means that if                             is a solution then  </a:t>
            </a:r>
          </a:p>
          <a:p>
            <a:r>
              <a:rPr lang="en-US" sz="2000" b="1" dirty="0" smtClean="0">
                <a:solidFill>
                  <a:srgbClr val="0033CC"/>
                </a:solidFill>
                <a:latin typeface="+mn-lt"/>
                <a:sym typeface="Symbol" panose="05050102010706020507" pitchFamily="18" charset="2"/>
              </a:rPr>
              <a:t>                                   is also a solution.                                 </a:t>
            </a:r>
          </a:p>
          <a:p>
            <a:endParaRPr lang="en-US" sz="2000" b="1" dirty="0" smtClean="0">
              <a:solidFill>
                <a:srgbClr val="0033CC"/>
              </a:solidFill>
              <a:latin typeface="+mn-lt"/>
              <a:sym typeface="Symbol" panose="05050102010706020507" pitchFamily="18" charset="2"/>
            </a:endParaRPr>
          </a:p>
          <a:p>
            <a:r>
              <a:rPr lang="en-US" sz="2000" b="1" dirty="0" smtClean="0">
                <a:solidFill>
                  <a:srgbClr val="0033CC"/>
                </a:solidFill>
                <a:latin typeface="+mn-lt"/>
                <a:sym typeface="Symbol" panose="05050102010706020507" pitchFamily="18" charset="2"/>
              </a:rPr>
              <a:t>In this case we normalize the solution by typically one of the </a:t>
            </a:r>
            <a:r>
              <a:rPr lang="en-US" sz="2000" b="1" dirty="0">
                <a:solidFill>
                  <a:srgbClr val="0033CC"/>
                </a:solidFill>
                <a:sym typeface="Symbol" panose="05050102010706020507" pitchFamily="18" charset="2"/>
              </a:rPr>
              <a:t></a:t>
            </a:r>
            <a:r>
              <a:rPr lang="en-US" sz="2000" b="1" dirty="0" smtClean="0">
                <a:solidFill>
                  <a:srgbClr val="0033CC"/>
                </a:solidFill>
                <a:sym typeface="Symbol" panose="05050102010706020507" pitchFamily="18" charset="2"/>
              </a:rPr>
              <a:t>’</a:t>
            </a:r>
            <a:r>
              <a:rPr lang="en-US" sz="2000" b="1" dirty="0" smtClean="0">
                <a:solidFill>
                  <a:srgbClr val="0033CC"/>
                </a:solidFill>
                <a:latin typeface="+mn-lt"/>
                <a:sym typeface="Symbol" panose="05050102010706020507" pitchFamily="18" charset="2"/>
              </a:rPr>
              <a:t>s</a:t>
            </a:r>
            <a:r>
              <a:rPr lang="en-US" sz="2000" b="1" dirty="0" smtClean="0">
                <a:solidFill>
                  <a:srgbClr val="0033CC"/>
                </a:solidFill>
                <a:latin typeface="+mn-lt"/>
              </a:rPr>
              <a:t> is set at 1.  Let  </a:t>
            </a:r>
            <a:r>
              <a:rPr lang="en-US" sz="2000" b="1" i="1" dirty="0" smtClean="0">
                <a:solidFill>
                  <a:srgbClr val="0033CC"/>
                </a:solidFill>
                <a:latin typeface="+mn-lt"/>
                <a:sym typeface="Symbol" panose="05050102010706020507" pitchFamily="18" charset="2"/>
              </a:rPr>
              <a:t></a:t>
            </a:r>
            <a:r>
              <a:rPr lang="en-US" sz="2000" b="1" i="1" baseline="-25000" dirty="0" smtClean="0">
                <a:solidFill>
                  <a:srgbClr val="0033CC"/>
                </a:solidFill>
                <a:latin typeface="+mn-lt"/>
                <a:sym typeface="Symbol" panose="05050102010706020507" pitchFamily="18" charset="2"/>
              </a:rPr>
              <a:t>M </a:t>
            </a:r>
            <a:r>
              <a:rPr lang="en-US" sz="2000" b="1" i="1" dirty="0" smtClean="0">
                <a:solidFill>
                  <a:srgbClr val="0033CC"/>
                </a:solidFill>
                <a:latin typeface="+mn-lt"/>
                <a:sym typeface="Symbol" panose="05050102010706020507" pitchFamily="18" charset="2"/>
              </a:rPr>
              <a:t> = </a:t>
            </a:r>
            <a:r>
              <a:rPr lang="en-US" sz="2000" b="1" dirty="0" smtClean="0">
                <a:solidFill>
                  <a:srgbClr val="0033CC"/>
                </a:solidFill>
                <a:latin typeface="+mn-lt"/>
                <a:sym typeface="Symbol" panose="05050102010706020507" pitchFamily="18" charset="2"/>
              </a:rPr>
              <a:t>1.</a:t>
            </a:r>
            <a:r>
              <a:rPr lang="en-US" sz="2000" b="1" dirty="0" smtClean="0">
                <a:solidFill>
                  <a:srgbClr val="0033CC"/>
                </a:solidFill>
                <a:latin typeface="+mn-lt"/>
              </a:rPr>
              <a:t>  This means that currency of country </a:t>
            </a:r>
            <a:r>
              <a:rPr lang="en-US" sz="2000" b="1" i="1" dirty="0" smtClean="0">
                <a:solidFill>
                  <a:srgbClr val="0033CC"/>
                </a:solidFill>
                <a:latin typeface="+mn-lt"/>
              </a:rPr>
              <a:t>M</a:t>
            </a:r>
            <a:r>
              <a:rPr lang="en-US" sz="2000" b="1" dirty="0" smtClean="0">
                <a:solidFill>
                  <a:srgbClr val="0033CC"/>
                </a:solidFill>
                <a:latin typeface="+mn-lt"/>
              </a:rPr>
              <a:t> is used as reference currency.</a:t>
            </a:r>
          </a:p>
          <a:p>
            <a:endParaRPr lang="en-US" sz="2000" b="1" dirty="0">
              <a:solidFill>
                <a:srgbClr val="0033CC"/>
              </a:solidFill>
              <a:latin typeface="+mn-lt"/>
            </a:endParaRPr>
          </a:p>
          <a:p>
            <a:r>
              <a:rPr lang="en-US" sz="2000" b="1" dirty="0" smtClean="0">
                <a:solidFill>
                  <a:srgbClr val="0033CC"/>
                </a:solidFill>
                <a:latin typeface="+mn-lt"/>
              </a:rPr>
              <a:t>When </a:t>
            </a:r>
            <a:r>
              <a:rPr lang="en-US" sz="2000" b="1" i="1" dirty="0">
                <a:solidFill>
                  <a:srgbClr val="0033CC"/>
                </a:solidFill>
                <a:sym typeface="Symbol" panose="05050102010706020507" pitchFamily="18" charset="2"/>
              </a:rPr>
              <a:t></a:t>
            </a:r>
            <a:r>
              <a:rPr lang="en-US" sz="2000" b="1" i="1" baseline="-25000" dirty="0">
                <a:solidFill>
                  <a:srgbClr val="0033CC"/>
                </a:solidFill>
                <a:sym typeface="Symbol" panose="05050102010706020507" pitchFamily="18" charset="2"/>
              </a:rPr>
              <a:t>M </a:t>
            </a:r>
            <a:r>
              <a:rPr lang="en-US" sz="2000" b="1" i="1" dirty="0">
                <a:solidFill>
                  <a:srgbClr val="0033CC"/>
                </a:solidFill>
                <a:sym typeface="Symbol" panose="05050102010706020507" pitchFamily="18" charset="2"/>
              </a:rPr>
              <a:t> </a:t>
            </a:r>
            <a:r>
              <a:rPr lang="en-US" sz="2000" b="1" dirty="0" smtClean="0">
                <a:solidFill>
                  <a:srgbClr val="0033CC"/>
                </a:solidFill>
                <a:latin typeface="+mn-lt"/>
                <a:sym typeface="Symbol" panose="05050102010706020507" pitchFamily="18" charset="2"/>
              </a:rPr>
              <a:t>is set to 1, then each </a:t>
            </a:r>
            <a:r>
              <a:rPr lang="en-US" sz="2000" b="1" i="1" dirty="0" smtClean="0">
                <a:solidFill>
                  <a:srgbClr val="0033CC"/>
                </a:solidFill>
                <a:latin typeface="+mn-lt"/>
                <a:sym typeface="Symbol" panose="05050102010706020507" pitchFamily="18" charset="2"/>
              </a:rPr>
              <a:t></a:t>
            </a:r>
            <a:r>
              <a:rPr lang="en-US" sz="2000" b="1" dirty="0" smtClean="0">
                <a:solidFill>
                  <a:srgbClr val="0033CC"/>
                </a:solidFill>
                <a:latin typeface="+mn-lt"/>
                <a:sym typeface="Symbol" panose="05050102010706020507" pitchFamily="18" charset="2"/>
              </a:rPr>
              <a:t> is interpreted as PPP and we have</a:t>
            </a:r>
            <a:endParaRPr lang="en-AU" sz="2000" b="1" dirty="0">
              <a:solidFill>
                <a:schemeClr val="tx1"/>
              </a:solidFill>
              <a:latin typeface="+mn-lt"/>
            </a:endParaRPr>
          </a:p>
        </p:txBody>
      </p:sp>
      <p:sp>
        <p:nvSpPr>
          <p:cNvPr id="3" name="TextBox 2"/>
          <p:cNvSpPr txBox="1"/>
          <p:nvPr/>
        </p:nvSpPr>
        <p:spPr>
          <a:xfrm>
            <a:off x="1403648" y="476672"/>
            <a:ext cx="6336704" cy="461665"/>
          </a:xfrm>
          <a:prstGeom prst="rect">
            <a:avLst/>
          </a:prstGeom>
          <a:noFill/>
        </p:spPr>
        <p:txBody>
          <a:bodyPr wrap="square" rtlCol="0">
            <a:spAutoFit/>
          </a:bodyPr>
          <a:lstStyle/>
          <a:p>
            <a:pPr algn="ctr"/>
            <a:r>
              <a:rPr lang="en-US" b="1" dirty="0" smtClean="0">
                <a:solidFill>
                  <a:srgbClr val="C00000"/>
                </a:solidFill>
                <a:latin typeface="+mj-lt"/>
              </a:rPr>
              <a:t>Transitivity of price comparisons - implications</a:t>
            </a:r>
            <a:endParaRPr lang="en-US" b="1" dirty="0">
              <a:solidFill>
                <a:srgbClr val="C00000"/>
              </a:solidFill>
              <a:latin typeface="+mj-lt"/>
            </a:endParaRPr>
          </a:p>
        </p:txBody>
      </p:sp>
      <p:graphicFrame>
        <p:nvGraphicFramePr>
          <p:cNvPr id="5" name="Object 4"/>
          <p:cNvGraphicFramePr>
            <a:graphicFrameLocks noChangeAspect="1"/>
          </p:cNvGraphicFramePr>
          <p:nvPr>
            <p:extLst/>
          </p:nvPr>
        </p:nvGraphicFramePr>
        <p:xfrm>
          <a:off x="2843808" y="1618257"/>
          <a:ext cx="2700300" cy="346544"/>
        </p:xfrm>
        <a:graphic>
          <a:graphicData uri="http://schemas.openxmlformats.org/presentationml/2006/ole">
            <mc:AlternateContent xmlns:mc="http://schemas.openxmlformats.org/markup-compatibility/2006">
              <mc:Choice xmlns:v="urn:schemas-microsoft-com:vml" Requires="v">
                <p:oleObj spid="_x0000_s190526" name="Equation" r:id="rId4" imgW="1879560" imgH="241200" progId="Equation.DSMT4">
                  <p:embed/>
                </p:oleObj>
              </mc:Choice>
              <mc:Fallback>
                <p:oleObj name="Equation" r:id="rId4" imgW="1879560" imgH="241200" progId="Equation.DSMT4">
                  <p:embed/>
                  <p:pic>
                    <p:nvPicPr>
                      <p:cNvPr id="0" name=""/>
                      <p:cNvPicPr/>
                      <p:nvPr/>
                    </p:nvPicPr>
                    <p:blipFill>
                      <a:blip r:embed="rId5"/>
                      <a:stretch>
                        <a:fillRect/>
                      </a:stretch>
                    </p:blipFill>
                    <p:spPr>
                      <a:xfrm>
                        <a:off x="2843808" y="1618257"/>
                        <a:ext cx="2700300" cy="346544"/>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588224" y="2175322"/>
          <a:ext cx="1800200" cy="461590"/>
        </p:xfrm>
        <a:graphic>
          <a:graphicData uri="http://schemas.openxmlformats.org/presentationml/2006/ole">
            <mc:AlternateContent xmlns:mc="http://schemas.openxmlformats.org/markup-compatibility/2006">
              <mc:Choice xmlns:v="urn:schemas-microsoft-com:vml" Requires="v">
                <p:oleObj spid="_x0000_s190527" name="Equation" r:id="rId6" imgW="990360" imgH="253800" progId="Equation.DSMT4">
                  <p:embed/>
                </p:oleObj>
              </mc:Choice>
              <mc:Fallback>
                <p:oleObj name="Equation" r:id="rId6" imgW="990360" imgH="253800" progId="Equation.DSMT4">
                  <p:embed/>
                  <p:pic>
                    <p:nvPicPr>
                      <p:cNvPr id="0" name=""/>
                      <p:cNvPicPr/>
                      <p:nvPr/>
                    </p:nvPicPr>
                    <p:blipFill>
                      <a:blip r:embed="rId7"/>
                      <a:stretch>
                        <a:fillRect/>
                      </a:stretch>
                    </p:blipFill>
                    <p:spPr>
                      <a:xfrm>
                        <a:off x="6588224" y="2175322"/>
                        <a:ext cx="1800200" cy="46159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739478" y="2551553"/>
          <a:ext cx="2624610" cy="723318"/>
        </p:xfrm>
        <a:graphic>
          <a:graphicData uri="http://schemas.openxmlformats.org/presentationml/2006/ole">
            <mc:AlternateContent xmlns:mc="http://schemas.openxmlformats.org/markup-compatibility/2006">
              <mc:Choice xmlns:v="urn:schemas-microsoft-com:vml" Requires="v">
                <p:oleObj spid="_x0000_s190528" name="Equation" r:id="rId8" imgW="1612800" imgH="444240" progId="Equation.DSMT4">
                  <p:embed/>
                </p:oleObj>
              </mc:Choice>
              <mc:Fallback>
                <p:oleObj name="Equation" r:id="rId8" imgW="1612800" imgH="444240" progId="Equation.DSMT4">
                  <p:embed/>
                  <p:pic>
                    <p:nvPicPr>
                      <p:cNvPr id="0" name=""/>
                      <p:cNvPicPr/>
                      <p:nvPr/>
                    </p:nvPicPr>
                    <p:blipFill>
                      <a:blip r:embed="rId9"/>
                      <a:stretch>
                        <a:fillRect/>
                      </a:stretch>
                    </p:blipFill>
                    <p:spPr>
                      <a:xfrm>
                        <a:off x="2739478" y="2551553"/>
                        <a:ext cx="2624610" cy="723318"/>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644008" y="3374499"/>
          <a:ext cx="1800200" cy="461590"/>
        </p:xfrm>
        <a:graphic>
          <a:graphicData uri="http://schemas.openxmlformats.org/presentationml/2006/ole">
            <mc:AlternateContent xmlns:mc="http://schemas.openxmlformats.org/markup-compatibility/2006">
              <mc:Choice xmlns:v="urn:schemas-microsoft-com:vml" Requires="v">
                <p:oleObj spid="_x0000_s190529" name="Equation" r:id="rId10" imgW="990360" imgH="253800" progId="Equation.DSMT4">
                  <p:embed/>
                </p:oleObj>
              </mc:Choice>
              <mc:Fallback>
                <p:oleObj name="Equation" r:id="rId10" imgW="990360" imgH="253800" progId="Equation.DSMT4">
                  <p:embed/>
                  <p:pic>
                    <p:nvPicPr>
                      <p:cNvPr id="0" name=""/>
                      <p:cNvPicPr/>
                      <p:nvPr/>
                    </p:nvPicPr>
                    <p:blipFill>
                      <a:blip r:embed="rId7"/>
                      <a:stretch>
                        <a:fillRect/>
                      </a:stretch>
                    </p:blipFill>
                    <p:spPr>
                      <a:xfrm>
                        <a:off x="4644008" y="3374499"/>
                        <a:ext cx="1800200" cy="46159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971600" y="3702678"/>
          <a:ext cx="2170112" cy="461963"/>
        </p:xfrm>
        <a:graphic>
          <a:graphicData uri="http://schemas.openxmlformats.org/presentationml/2006/ole">
            <mc:AlternateContent xmlns:mc="http://schemas.openxmlformats.org/markup-compatibility/2006">
              <mc:Choice xmlns:v="urn:schemas-microsoft-com:vml" Requires="v">
                <p:oleObj spid="_x0000_s190530" name="Equation" r:id="rId11" imgW="1193760" imgH="253800" progId="Equation.DSMT4">
                  <p:embed/>
                </p:oleObj>
              </mc:Choice>
              <mc:Fallback>
                <p:oleObj name="Equation" r:id="rId11" imgW="1193760" imgH="253800" progId="Equation.DSMT4">
                  <p:embed/>
                  <p:pic>
                    <p:nvPicPr>
                      <p:cNvPr id="0" name=""/>
                      <p:cNvPicPr/>
                      <p:nvPr/>
                    </p:nvPicPr>
                    <p:blipFill>
                      <a:blip r:embed="rId12"/>
                      <a:stretch>
                        <a:fillRect/>
                      </a:stretch>
                    </p:blipFill>
                    <p:spPr>
                      <a:xfrm>
                        <a:off x="971600" y="3702678"/>
                        <a:ext cx="2170112" cy="46196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2056656" y="5992134"/>
          <a:ext cx="5165105" cy="399021"/>
        </p:xfrm>
        <a:graphic>
          <a:graphicData uri="http://schemas.openxmlformats.org/presentationml/2006/ole">
            <mc:AlternateContent xmlns:mc="http://schemas.openxmlformats.org/markup-compatibility/2006">
              <mc:Choice xmlns:v="urn:schemas-microsoft-com:vml" Requires="v">
                <p:oleObj spid="_x0000_s190531" name="Equation" r:id="rId13" imgW="2958840" imgH="228600" progId="Equation.DSMT4">
                  <p:embed/>
                </p:oleObj>
              </mc:Choice>
              <mc:Fallback>
                <p:oleObj name="Equation" r:id="rId13" imgW="2958840" imgH="228600" progId="Equation.DSMT4">
                  <p:embed/>
                  <p:pic>
                    <p:nvPicPr>
                      <p:cNvPr id="0" name=""/>
                      <p:cNvPicPr/>
                      <p:nvPr/>
                    </p:nvPicPr>
                    <p:blipFill>
                      <a:blip r:embed="rId14"/>
                      <a:stretch>
                        <a:fillRect/>
                      </a:stretch>
                    </p:blipFill>
                    <p:spPr>
                      <a:xfrm>
                        <a:off x="2056656" y="5992134"/>
                        <a:ext cx="5165105" cy="399021"/>
                      </a:xfrm>
                      <a:prstGeom prst="rect">
                        <a:avLst/>
                      </a:prstGeom>
                    </p:spPr>
                  </p:pic>
                </p:oleObj>
              </mc:Fallback>
            </mc:AlternateContent>
          </a:graphicData>
        </a:graphic>
      </p:graphicFrame>
    </p:spTree>
    <p:extLst>
      <p:ext uri="{BB962C8B-B14F-4D97-AF65-F5344CB8AC3E}">
        <p14:creationId xmlns:p14="http://schemas.microsoft.com/office/powerpoint/2010/main" val="10903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685800" y="304800"/>
            <a:ext cx="7772400" cy="515938"/>
          </a:xfrm>
        </p:spPr>
        <p:txBody>
          <a:bodyPr>
            <a:normAutofit fontScale="90000"/>
          </a:bodyPr>
          <a:lstStyle/>
          <a:p>
            <a:r>
              <a:rPr lang="en-US" sz="2800" b="1" dirty="0" smtClean="0">
                <a:solidFill>
                  <a:schemeClr val="accent2"/>
                </a:solidFill>
              </a:rPr>
              <a:t>Measuring and comparing Social Welfare</a:t>
            </a:r>
            <a:endParaRPr lang="en-US" sz="2800" dirty="0">
              <a:solidFill>
                <a:schemeClr val="accent2"/>
              </a:solidFill>
            </a:endParaRPr>
          </a:p>
        </p:txBody>
      </p:sp>
      <p:sp>
        <p:nvSpPr>
          <p:cNvPr id="398339" name="Rectangle 3"/>
          <p:cNvSpPr>
            <a:spLocks noGrp="1" noChangeArrowheads="1"/>
          </p:cNvSpPr>
          <p:nvPr>
            <p:ph idx="1"/>
          </p:nvPr>
        </p:nvSpPr>
        <p:spPr>
          <a:xfrm>
            <a:off x="760413" y="1143000"/>
            <a:ext cx="8078787" cy="5638800"/>
          </a:xfrm>
        </p:spPr>
        <p:txBody>
          <a:bodyPr>
            <a:normAutofit fontScale="92500" lnSpcReduction="20000"/>
          </a:bodyPr>
          <a:lstStyle/>
          <a:p>
            <a:pPr>
              <a:lnSpc>
                <a:spcPct val="80000"/>
              </a:lnSpc>
              <a:spcAft>
                <a:spcPts val="600"/>
              </a:spcAft>
              <a:buFont typeface="Wingdings" pitchFamily="2" charset="2"/>
              <a:buChar char="Ø"/>
            </a:pPr>
            <a:r>
              <a:rPr lang="en-US" sz="2200" b="1" dirty="0" smtClean="0">
                <a:solidFill>
                  <a:srgbClr val="0033CC"/>
                </a:solidFill>
              </a:rPr>
              <a:t>Consider an economy with </a:t>
            </a:r>
            <a:r>
              <a:rPr lang="en-US" sz="2200" b="1" i="1" dirty="0" smtClean="0">
                <a:solidFill>
                  <a:srgbClr val="0033CC"/>
                </a:solidFill>
              </a:rPr>
              <a:t>n</a:t>
            </a:r>
            <a:r>
              <a:rPr lang="en-US" sz="2200" b="1" dirty="0" smtClean="0">
                <a:solidFill>
                  <a:srgbClr val="0033CC"/>
                </a:solidFill>
              </a:rPr>
              <a:t> individuals with incomes </a:t>
            </a:r>
            <a:r>
              <a:rPr lang="en-US" sz="2200" b="1" dirty="0">
                <a:solidFill>
                  <a:srgbClr val="C00000"/>
                </a:solidFill>
              </a:rPr>
              <a:t>(</a:t>
            </a:r>
            <a:r>
              <a:rPr lang="en-US" sz="2200" b="1" i="1" dirty="0">
                <a:solidFill>
                  <a:srgbClr val="C00000"/>
                </a:solidFill>
              </a:rPr>
              <a:t>y</a:t>
            </a:r>
            <a:r>
              <a:rPr lang="en-US" sz="2200" b="1" i="1" baseline="-25000" dirty="0">
                <a:solidFill>
                  <a:srgbClr val="C00000"/>
                </a:solidFill>
              </a:rPr>
              <a:t>1</a:t>
            </a:r>
            <a:r>
              <a:rPr lang="en-US" sz="2200" b="1" i="1" dirty="0">
                <a:solidFill>
                  <a:srgbClr val="C00000"/>
                </a:solidFill>
              </a:rPr>
              <a:t>,y</a:t>
            </a:r>
            <a:r>
              <a:rPr lang="en-US" sz="2200" b="1" i="1" baseline="-25000" dirty="0">
                <a:solidFill>
                  <a:srgbClr val="C00000"/>
                </a:solidFill>
              </a:rPr>
              <a:t>2</a:t>
            </a:r>
            <a:r>
              <a:rPr lang="en-US" sz="2200" b="1" i="1" dirty="0">
                <a:solidFill>
                  <a:srgbClr val="C00000"/>
                </a:solidFill>
              </a:rPr>
              <a:t>,. . .,</a:t>
            </a:r>
            <a:r>
              <a:rPr lang="en-US" sz="2200" b="1" i="1" dirty="0" err="1">
                <a:solidFill>
                  <a:srgbClr val="C00000"/>
                </a:solidFill>
              </a:rPr>
              <a:t>y</a:t>
            </a:r>
            <a:r>
              <a:rPr lang="en-US" sz="2200" b="1" i="1" baseline="-25000" dirty="0" err="1">
                <a:solidFill>
                  <a:srgbClr val="C00000"/>
                </a:solidFill>
              </a:rPr>
              <a:t>n</a:t>
            </a:r>
            <a:r>
              <a:rPr lang="en-US" sz="2200" b="1" dirty="0">
                <a:solidFill>
                  <a:srgbClr val="C00000"/>
                </a:solidFill>
              </a:rPr>
              <a:t>) </a:t>
            </a:r>
            <a:endParaRPr lang="en-US" sz="2200" b="1" dirty="0" smtClean="0">
              <a:solidFill>
                <a:srgbClr val="0033CC"/>
              </a:solidFill>
            </a:endParaRPr>
          </a:p>
          <a:p>
            <a:pPr>
              <a:lnSpc>
                <a:spcPct val="80000"/>
              </a:lnSpc>
              <a:spcAft>
                <a:spcPts val="600"/>
              </a:spcAft>
              <a:buFont typeface="Wingdings" pitchFamily="2" charset="2"/>
              <a:buChar char="Ø"/>
            </a:pPr>
            <a:r>
              <a:rPr lang="en-US" sz="2200" b="1" dirty="0" smtClean="0">
                <a:solidFill>
                  <a:srgbClr val="0033CC"/>
                </a:solidFill>
              </a:rPr>
              <a:t>Welfare in this economy is represented by:</a:t>
            </a:r>
          </a:p>
          <a:p>
            <a:pPr marL="0" indent="0">
              <a:lnSpc>
                <a:spcPct val="80000"/>
              </a:lnSpc>
              <a:spcAft>
                <a:spcPts val="600"/>
              </a:spcAft>
              <a:buNone/>
            </a:pPr>
            <a:endParaRPr lang="en-US" sz="2200" b="1" dirty="0">
              <a:solidFill>
                <a:srgbClr val="0033CC"/>
              </a:solidFill>
            </a:endParaRPr>
          </a:p>
          <a:p>
            <a:pPr>
              <a:lnSpc>
                <a:spcPct val="80000"/>
              </a:lnSpc>
              <a:spcAft>
                <a:spcPts val="600"/>
              </a:spcAft>
              <a:buFont typeface="Wingdings" pitchFamily="2" charset="2"/>
              <a:buChar char="Ø"/>
            </a:pPr>
            <a:r>
              <a:rPr lang="en-US" sz="2200" b="1" dirty="0" smtClean="0">
                <a:solidFill>
                  <a:srgbClr val="0033CC"/>
                </a:solidFill>
              </a:rPr>
              <a:t>Sen </a:t>
            </a:r>
            <a:r>
              <a:rPr lang="en-US" sz="2200" b="1" dirty="0">
                <a:solidFill>
                  <a:srgbClr val="0033CC"/>
                </a:solidFill>
              </a:rPr>
              <a:t>(1976) has shown that, under some very basic axioms, social welfare can be measured </a:t>
            </a:r>
            <a:r>
              <a:rPr lang="en-US" sz="2200" b="1" dirty="0" smtClean="0">
                <a:solidFill>
                  <a:srgbClr val="0033CC"/>
                </a:solidFill>
              </a:rPr>
              <a:t>using</a:t>
            </a:r>
          </a:p>
          <a:p>
            <a:pPr marL="0" indent="0">
              <a:lnSpc>
                <a:spcPct val="80000"/>
              </a:lnSpc>
              <a:spcAft>
                <a:spcPts val="600"/>
              </a:spcAft>
              <a:buNone/>
            </a:pPr>
            <a:endParaRPr lang="en-US" sz="1900" b="1" dirty="0">
              <a:solidFill>
                <a:srgbClr val="0033CC"/>
              </a:solidFill>
            </a:endParaRPr>
          </a:p>
          <a:p>
            <a:pPr marL="0" indent="0">
              <a:lnSpc>
                <a:spcPct val="80000"/>
              </a:lnSpc>
              <a:spcAft>
                <a:spcPts val="600"/>
              </a:spcAft>
              <a:buNone/>
            </a:pPr>
            <a:r>
              <a:rPr lang="en-US" sz="1900" b="1" dirty="0" smtClean="0">
                <a:solidFill>
                  <a:srgbClr val="0033CC"/>
                </a:solidFill>
              </a:rPr>
              <a:t>		</a:t>
            </a:r>
            <a:r>
              <a:rPr lang="en-US" sz="1900" b="1" dirty="0" smtClean="0">
                <a:solidFill>
                  <a:srgbClr val="C00000"/>
                </a:solidFill>
                <a:sym typeface="Symbol" pitchFamily="18" charset="2"/>
              </a:rPr>
              <a:t>    </a:t>
            </a:r>
          </a:p>
          <a:p>
            <a:pPr marL="0" indent="0">
              <a:lnSpc>
                <a:spcPct val="80000"/>
              </a:lnSpc>
              <a:spcAft>
                <a:spcPts val="600"/>
              </a:spcAft>
              <a:buNone/>
            </a:pPr>
            <a:r>
              <a:rPr lang="en-US" sz="1900" b="1" dirty="0" smtClean="0">
                <a:solidFill>
                  <a:srgbClr val="C00000"/>
                </a:solidFill>
                <a:sym typeface="Symbol" pitchFamily="18" charset="2"/>
              </a:rPr>
              <a:t>        </a:t>
            </a:r>
            <a:r>
              <a:rPr lang="en-US" sz="2200" b="1" dirty="0" smtClean="0">
                <a:solidFill>
                  <a:srgbClr val="C00000"/>
                </a:solidFill>
                <a:sym typeface="Symbol" pitchFamily="18" charset="2"/>
              </a:rPr>
              <a:t>where </a:t>
            </a:r>
            <a:r>
              <a:rPr lang="en-US" sz="2200" b="1" dirty="0">
                <a:solidFill>
                  <a:srgbClr val="C00000"/>
                </a:solidFill>
                <a:sym typeface="Symbol" pitchFamily="18" charset="2"/>
              </a:rPr>
              <a:t> is per capita income and G is the Gini coefficient (a measure of </a:t>
            </a:r>
            <a:r>
              <a:rPr lang="en-US" sz="2200" b="1" dirty="0" smtClean="0">
                <a:solidFill>
                  <a:srgbClr val="C00000"/>
                </a:solidFill>
                <a:sym typeface="Symbol" pitchFamily="18" charset="2"/>
              </a:rPr>
              <a:t> inequality</a:t>
            </a:r>
            <a:r>
              <a:rPr lang="en-US" sz="2200" b="1" dirty="0">
                <a:solidFill>
                  <a:srgbClr val="C00000"/>
                </a:solidFill>
                <a:sym typeface="Symbol" pitchFamily="18" charset="2"/>
              </a:rPr>
              <a:t>)</a:t>
            </a:r>
          </a:p>
          <a:p>
            <a:pPr>
              <a:lnSpc>
                <a:spcPct val="80000"/>
              </a:lnSpc>
              <a:spcAft>
                <a:spcPts val="600"/>
              </a:spcAft>
              <a:buFont typeface="Wingdings" pitchFamily="2" charset="2"/>
              <a:buChar char="Ø"/>
            </a:pPr>
            <a:r>
              <a:rPr lang="en-US" sz="2200" b="1" dirty="0" smtClean="0">
                <a:solidFill>
                  <a:srgbClr val="0033CC"/>
                </a:solidFill>
              </a:rPr>
              <a:t>Comparisons of welfare over time for a given country </a:t>
            </a:r>
            <a:endParaRPr lang="en-US" sz="2200" b="1" dirty="0">
              <a:solidFill>
                <a:srgbClr val="0033CC"/>
              </a:solidFill>
            </a:endParaRPr>
          </a:p>
          <a:p>
            <a:pPr lvl="1">
              <a:lnSpc>
                <a:spcPct val="80000"/>
              </a:lnSpc>
              <a:buFont typeface="Wingdings" panose="05000000000000000000" pitchFamily="2" charset="2"/>
              <a:buChar char="Ø"/>
            </a:pPr>
            <a:r>
              <a:rPr lang="en-US" sz="1900" b="1" dirty="0" smtClean="0">
                <a:solidFill>
                  <a:srgbClr val="C00000"/>
                </a:solidFill>
              </a:rPr>
              <a:t>We use per capita income </a:t>
            </a:r>
            <a:r>
              <a:rPr lang="en-US" sz="1900" b="1" dirty="0" smtClean="0">
                <a:solidFill>
                  <a:srgbClr val="C00000"/>
                </a:solidFill>
                <a:sym typeface="Symbol" panose="05050102010706020507" pitchFamily="18" charset="2"/>
              </a:rPr>
              <a:t> at constant prices or real per capita income</a:t>
            </a:r>
            <a:endParaRPr lang="en-US" sz="1900" b="1" dirty="0">
              <a:solidFill>
                <a:srgbClr val="C00000"/>
              </a:solidFill>
            </a:endParaRPr>
          </a:p>
          <a:p>
            <a:pPr lvl="1">
              <a:lnSpc>
                <a:spcPct val="80000"/>
              </a:lnSpc>
              <a:buFont typeface="Wingdings" panose="05000000000000000000" pitchFamily="2" charset="2"/>
              <a:buChar char="Ø"/>
            </a:pPr>
            <a:r>
              <a:rPr lang="en-US" sz="1900" b="1" dirty="0" smtClean="0">
                <a:solidFill>
                  <a:srgbClr val="C00000"/>
                </a:solidFill>
              </a:rPr>
              <a:t>Nominal incomes are deflated using a temporal price index</a:t>
            </a:r>
          </a:p>
          <a:p>
            <a:pPr marL="457200" lvl="1" indent="0">
              <a:lnSpc>
                <a:spcPct val="80000"/>
              </a:lnSpc>
              <a:buNone/>
            </a:pPr>
            <a:endParaRPr lang="en-US" sz="1900" b="1" dirty="0" smtClean="0">
              <a:solidFill>
                <a:srgbClr val="C00000"/>
              </a:solidFill>
            </a:endParaRPr>
          </a:p>
          <a:p>
            <a:pPr>
              <a:lnSpc>
                <a:spcPct val="80000"/>
              </a:lnSpc>
              <a:buFont typeface="Wingdings" panose="05000000000000000000" pitchFamily="2" charset="2"/>
              <a:buChar char="Ø"/>
            </a:pPr>
            <a:r>
              <a:rPr lang="en-US" sz="2200" b="1" dirty="0" smtClean="0">
                <a:solidFill>
                  <a:srgbClr val="0033CC"/>
                </a:solidFill>
              </a:rPr>
              <a:t>Comparisons of welfare across countries</a:t>
            </a:r>
          </a:p>
          <a:p>
            <a:pPr lvl="1">
              <a:lnSpc>
                <a:spcPct val="80000"/>
              </a:lnSpc>
              <a:spcAft>
                <a:spcPts val="600"/>
              </a:spcAft>
              <a:buFont typeface="Wingdings" panose="05000000000000000000" pitchFamily="2" charset="2"/>
              <a:buChar char="Ø"/>
            </a:pPr>
            <a:r>
              <a:rPr lang="en-US" sz="1900" b="1" dirty="0" smtClean="0">
                <a:solidFill>
                  <a:srgbClr val="C00000"/>
                </a:solidFill>
              </a:rPr>
              <a:t>Per capita incomes in different countries are expressed in different currency units </a:t>
            </a:r>
          </a:p>
          <a:p>
            <a:pPr lvl="1">
              <a:lnSpc>
                <a:spcPct val="80000"/>
              </a:lnSpc>
              <a:spcAft>
                <a:spcPts val="600"/>
              </a:spcAft>
              <a:buFont typeface="Wingdings" panose="05000000000000000000" pitchFamily="2" charset="2"/>
              <a:buChar char="Ø"/>
            </a:pPr>
            <a:r>
              <a:rPr lang="en-US" sz="1900" b="1" dirty="0" smtClean="0">
                <a:solidFill>
                  <a:srgbClr val="C00000"/>
                </a:solidFill>
              </a:rPr>
              <a:t>Need to convert incomes into a common currency unit and also adjust for differences in price levels across countries.</a:t>
            </a:r>
            <a:endParaRPr lang="en-US" sz="1900" b="1" dirty="0" smtClean="0">
              <a:solidFill>
                <a:srgbClr val="0033CC"/>
              </a:solidFill>
            </a:endParaRPr>
          </a:p>
          <a:p>
            <a:pPr lvl="2">
              <a:lnSpc>
                <a:spcPct val="80000"/>
              </a:lnSpc>
              <a:spcAft>
                <a:spcPts val="600"/>
              </a:spcAft>
              <a:buFont typeface="Wingdings" panose="05000000000000000000" pitchFamily="2" charset="2"/>
              <a:buChar char="Ø"/>
            </a:pPr>
            <a:r>
              <a:rPr lang="en-US" sz="1900" b="1" dirty="0" smtClean="0">
                <a:solidFill>
                  <a:srgbClr val="0033CC"/>
                </a:solidFill>
              </a:rPr>
              <a:t>Market exchange rates convert currencies into a common currency unit (e.g. US dollar) but not adjust for differences in price levels</a:t>
            </a:r>
          </a:p>
          <a:p>
            <a:pPr lvl="2">
              <a:lnSpc>
                <a:spcPct val="80000"/>
              </a:lnSpc>
              <a:spcAft>
                <a:spcPts val="600"/>
              </a:spcAft>
              <a:buFont typeface="Wingdings" panose="05000000000000000000" pitchFamily="2" charset="2"/>
              <a:buChar char="Ø"/>
            </a:pPr>
            <a:r>
              <a:rPr lang="en-US" sz="1900" b="1" dirty="0" smtClean="0">
                <a:solidFill>
                  <a:srgbClr val="0033CC"/>
                </a:solidFill>
              </a:rPr>
              <a:t>Purchasing power parities (PPPs) of currencies facilitate both currency conversion and adjustment for price level differences</a:t>
            </a:r>
          </a:p>
        </p:txBody>
      </p:sp>
      <p:sp>
        <p:nvSpPr>
          <p:cNvPr id="2" name="Slide Number Placeholder 1"/>
          <p:cNvSpPr>
            <a:spLocks noGrp="1"/>
          </p:cNvSpPr>
          <p:nvPr>
            <p:ph type="sldNum" sz="quarter" idx="12"/>
          </p:nvPr>
        </p:nvSpPr>
        <p:spPr/>
        <p:txBody>
          <a:bodyPr/>
          <a:lstStyle/>
          <a:p>
            <a:fld id="{9530DDB1-B307-480F-B13A-C5B2BF100690}" type="slidenum">
              <a:rPr lang="en-AU" smtClean="0"/>
              <a:pPr/>
              <a:t>4</a:t>
            </a:fld>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3967896568"/>
              </p:ext>
            </p:extLst>
          </p:nvPr>
        </p:nvGraphicFramePr>
        <p:xfrm>
          <a:off x="3498056" y="1703070"/>
          <a:ext cx="1595438" cy="381000"/>
        </p:xfrm>
        <a:graphic>
          <a:graphicData uri="http://schemas.openxmlformats.org/presentationml/2006/ole">
            <mc:AlternateContent xmlns:mc="http://schemas.openxmlformats.org/markup-compatibility/2006">
              <mc:Choice xmlns:v="urn:schemas-microsoft-com:vml" Requires="v">
                <p:oleObj spid="_x0000_s186414" name="Equation" r:id="rId4" imgW="850680" imgH="203040" progId="Equation.DSMT4">
                  <p:embed/>
                </p:oleObj>
              </mc:Choice>
              <mc:Fallback>
                <p:oleObj name="Equation" r:id="rId4" imgW="850680" imgH="203040" progId="Equation.DSMT4">
                  <p:embed/>
                  <p:pic>
                    <p:nvPicPr>
                      <p:cNvPr id="0" name=""/>
                      <p:cNvPicPr/>
                      <p:nvPr/>
                    </p:nvPicPr>
                    <p:blipFill>
                      <a:blip r:embed="rId5"/>
                      <a:stretch>
                        <a:fillRect/>
                      </a:stretch>
                    </p:blipFill>
                    <p:spPr>
                      <a:xfrm>
                        <a:off x="3498056" y="1703070"/>
                        <a:ext cx="1595438" cy="381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10240297"/>
              </p:ext>
            </p:extLst>
          </p:nvPr>
        </p:nvGraphicFramePr>
        <p:xfrm>
          <a:off x="2819400" y="2705100"/>
          <a:ext cx="2952750" cy="381000"/>
        </p:xfrm>
        <a:graphic>
          <a:graphicData uri="http://schemas.openxmlformats.org/presentationml/2006/ole">
            <mc:AlternateContent xmlns:mc="http://schemas.openxmlformats.org/markup-compatibility/2006">
              <mc:Choice xmlns:v="urn:schemas-microsoft-com:vml" Requires="v">
                <p:oleObj spid="_x0000_s186415" name="Equation" r:id="rId6" imgW="1574640" imgH="203040" progId="Equation.DSMT4">
                  <p:embed/>
                </p:oleObj>
              </mc:Choice>
              <mc:Fallback>
                <p:oleObj name="Equation" r:id="rId6" imgW="1574640" imgH="203040" progId="Equation.DSMT4">
                  <p:embed/>
                  <p:pic>
                    <p:nvPicPr>
                      <p:cNvPr id="0" name=""/>
                      <p:cNvPicPr/>
                      <p:nvPr/>
                    </p:nvPicPr>
                    <p:blipFill>
                      <a:blip r:embed="rId7"/>
                      <a:stretch>
                        <a:fillRect/>
                      </a:stretch>
                    </p:blipFill>
                    <p:spPr>
                      <a:xfrm>
                        <a:off x="2819400" y="2705100"/>
                        <a:ext cx="2952750" cy="381000"/>
                      </a:xfrm>
                      <a:prstGeom prst="rect">
                        <a:avLst/>
                      </a:prstGeom>
                    </p:spPr>
                  </p:pic>
                </p:oleObj>
              </mc:Fallback>
            </mc:AlternateContent>
          </a:graphicData>
        </a:graphic>
      </p:graphicFrame>
    </p:spTree>
    <p:extLst>
      <p:ext uri="{BB962C8B-B14F-4D97-AF65-F5344CB8AC3E}">
        <p14:creationId xmlns:p14="http://schemas.microsoft.com/office/powerpoint/2010/main" val="249321029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44575" y="1252538"/>
            <a:ext cx="7704138" cy="5129212"/>
          </a:xfrm>
          <a:prstGeom prst="rect">
            <a:avLst/>
          </a:prstGeom>
          <a:noFill/>
          <a:ln w="9525">
            <a:noFill/>
            <a:miter lim="800000"/>
            <a:headEnd/>
            <a:tailEnd/>
          </a:ln>
        </p:spPr>
        <p:txBody>
          <a:bodyPr/>
          <a:lstStyle/>
          <a:p>
            <a:pPr marL="342900" indent="-342900">
              <a:spcBef>
                <a:spcPct val="20000"/>
              </a:spcBef>
            </a:pPr>
            <a:endParaRPr lang="en-AU" sz="3200">
              <a:solidFill>
                <a:schemeClr val="tx1"/>
              </a:solidFill>
              <a:latin typeface="Times New Roman" pitchFamily="18" charset="0"/>
            </a:endParaRPr>
          </a:p>
          <a:p>
            <a:pPr marL="742950" lvl="1" indent="-285750">
              <a:spcBef>
                <a:spcPct val="20000"/>
              </a:spcBef>
              <a:buFontTx/>
              <a:buChar char="–"/>
            </a:pPr>
            <a:endParaRPr lang="en-AU" sz="2800">
              <a:solidFill>
                <a:schemeClr val="tx1"/>
              </a:solidFill>
              <a:latin typeface="Times New Roman" pitchFamily="18" charset="0"/>
            </a:endParaRPr>
          </a:p>
        </p:txBody>
      </p:sp>
      <p:sp>
        <p:nvSpPr>
          <p:cNvPr id="214024" name="Rectangle 8"/>
          <p:cNvSpPr>
            <a:spLocks noChangeArrowheads="1"/>
          </p:cNvSpPr>
          <p:nvPr/>
        </p:nvSpPr>
        <p:spPr bwMode="auto">
          <a:xfrm>
            <a:off x="1116013" y="1660525"/>
            <a:ext cx="7315200" cy="1569660"/>
          </a:xfrm>
          <a:prstGeom prst="rect">
            <a:avLst/>
          </a:prstGeom>
          <a:noFill/>
          <a:ln w="9525">
            <a:noFill/>
            <a:miter lim="800000"/>
            <a:headEnd/>
            <a:tailEnd/>
          </a:ln>
          <a:effectLst/>
        </p:spPr>
        <p:txBody>
          <a:bodyPr>
            <a:spAutoFit/>
          </a:bodyPr>
          <a:lstStyle/>
          <a:p>
            <a:pPr algn="ctr">
              <a:defRPr/>
            </a:pPr>
            <a:endParaRPr lang="en-US" b="1" dirty="0" smtClean="0">
              <a:solidFill>
                <a:srgbClr val="C00000"/>
              </a:solidFill>
              <a:latin typeface="+mn-lt"/>
            </a:endParaRPr>
          </a:p>
          <a:p>
            <a:pPr algn="ctr">
              <a:defRPr/>
            </a:pPr>
            <a:r>
              <a:rPr lang="en-US" b="1" dirty="0" smtClean="0">
                <a:solidFill>
                  <a:srgbClr val="C00000"/>
                </a:solidFill>
                <a:latin typeface="+mn-lt"/>
              </a:rPr>
              <a:t>Gini-</a:t>
            </a:r>
            <a:r>
              <a:rPr lang="en-US" b="1" dirty="0" err="1" smtClean="0">
                <a:solidFill>
                  <a:srgbClr val="C00000"/>
                </a:solidFill>
                <a:latin typeface="+mn-lt"/>
              </a:rPr>
              <a:t>Elteto</a:t>
            </a:r>
            <a:r>
              <a:rPr lang="en-US" b="1" dirty="0" smtClean="0">
                <a:solidFill>
                  <a:srgbClr val="C00000"/>
                </a:solidFill>
                <a:latin typeface="+mn-lt"/>
              </a:rPr>
              <a:t>-</a:t>
            </a:r>
            <a:r>
              <a:rPr lang="en-US" b="1" dirty="0" err="1" smtClean="0">
                <a:solidFill>
                  <a:srgbClr val="C00000"/>
                </a:solidFill>
                <a:latin typeface="+mn-lt"/>
              </a:rPr>
              <a:t>Koves-Szulc</a:t>
            </a:r>
            <a:r>
              <a:rPr lang="en-US" b="1" dirty="0" smtClean="0">
                <a:solidFill>
                  <a:srgbClr val="C00000"/>
                </a:solidFill>
                <a:latin typeface="+mn-lt"/>
              </a:rPr>
              <a:t> (GEKS) and weighted GEKS methods for aggregation below and above basic heading level</a:t>
            </a:r>
          </a:p>
        </p:txBody>
      </p:sp>
    </p:spTree>
    <p:extLst>
      <p:ext uri="{BB962C8B-B14F-4D97-AF65-F5344CB8AC3E}">
        <p14:creationId xmlns:p14="http://schemas.microsoft.com/office/powerpoint/2010/main" val="1785775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Gini-</a:t>
            </a:r>
            <a:r>
              <a:rPr lang="en-US" b="1" dirty="0" err="1" smtClean="0">
                <a:solidFill>
                  <a:srgbClr val="C00000"/>
                </a:solidFill>
                <a:latin typeface="+mj-lt"/>
              </a:rPr>
              <a:t>Elteto</a:t>
            </a:r>
            <a:r>
              <a:rPr lang="en-US" b="1" dirty="0" smtClean="0">
                <a:solidFill>
                  <a:srgbClr val="C00000"/>
                </a:solidFill>
                <a:latin typeface="+mj-lt"/>
              </a:rPr>
              <a:t>-</a:t>
            </a:r>
            <a:r>
              <a:rPr lang="en-US" b="1" dirty="0" err="1" smtClean="0">
                <a:solidFill>
                  <a:srgbClr val="C00000"/>
                </a:solidFill>
                <a:latin typeface="+mj-lt"/>
              </a:rPr>
              <a:t>Koves-Szulc</a:t>
            </a:r>
            <a:r>
              <a:rPr lang="en-US" b="1" dirty="0" smtClean="0">
                <a:solidFill>
                  <a:srgbClr val="C00000"/>
                </a:solidFill>
                <a:latin typeface="+mj-lt"/>
              </a:rPr>
              <a:t> Method</a:t>
            </a:r>
            <a:endParaRPr lang="en-US" b="1" dirty="0">
              <a:solidFill>
                <a:srgbClr val="C00000"/>
              </a:solidFill>
              <a:latin typeface="+mj-lt"/>
            </a:endParaRPr>
          </a:p>
        </p:txBody>
      </p:sp>
      <p:sp>
        <p:nvSpPr>
          <p:cNvPr id="4" name="TextBox 3"/>
          <p:cNvSpPr txBox="1"/>
          <p:nvPr/>
        </p:nvSpPr>
        <p:spPr>
          <a:xfrm>
            <a:off x="899592" y="1052736"/>
            <a:ext cx="7056784" cy="5016758"/>
          </a:xfrm>
          <a:prstGeom prst="rect">
            <a:avLst/>
          </a:prstGeom>
          <a:noFill/>
        </p:spPr>
        <p:txBody>
          <a:bodyPr wrap="square" rtlCol="0">
            <a:spAutoFit/>
          </a:bodyPr>
          <a:lstStyle/>
          <a:p>
            <a:endParaRPr lang="en-US" sz="2000" b="1" dirty="0">
              <a:solidFill>
                <a:schemeClr val="tx1"/>
              </a:solidFill>
              <a:latin typeface="+mn-lt"/>
            </a:endParaRPr>
          </a:p>
          <a:p>
            <a:pPr marL="342900" indent="-342900">
              <a:buFont typeface="Arial" panose="020B0604020202020204" pitchFamily="34" charset="0"/>
              <a:buChar char="•"/>
            </a:pPr>
            <a:r>
              <a:rPr lang="en-US" sz="2000" b="1" dirty="0" smtClean="0">
                <a:solidFill>
                  <a:schemeClr val="tx1"/>
                </a:solidFill>
                <a:latin typeface="+mn-lt"/>
              </a:rPr>
              <a:t>This method was previously known as the </a:t>
            </a:r>
            <a:r>
              <a:rPr lang="en-US" sz="2000" b="1" dirty="0" err="1" smtClean="0">
                <a:solidFill>
                  <a:schemeClr val="tx1"/>
                </a:solidFill>
                <a:latin typeface="+mn-lt"/>
              </a:rPr>
              <a:t>Elteto-Koves-Szulc</a:t>
            </a:r>
            <a:r>
              <a:rPr lang="en-US" sz="2000" b="1" dirty="0" smtClean="0">
                <a:solidFill>
                  <a:schemeClr val="tx1"/>
                </a:solidFill>
                <a:latin typeface="+mn-lt"/>
              </a:rPr>
              <a:t> (EKS) method which proposed in 1964.</a:t>
            </a:r>
          </a:p>
          <a:p>
            <a:pPr marL="342900" indent="-342900">
              <a:buFont typeface="Arial" panose="020B0604020202020204" pitchFamily="34" charset="0"/>
              <a:buChar char="•"/>
            </a:pPr>
            <a:r>
              <a:rPr lang="en-US" sz="2000" b="1" dirty="0" smtClean="0">
                <a:solidFill>
                  <a:schemeClr val="tx1"/>
                </a:solidFill>
                <a:latin typeface="+mn-lt"/>
              </a:rPr>
              <a:t>The EKS method was the preferred method of aggregation below and above the basic heading level in the EU region.</a:t>
            </a:r>
          </a:p>
          <a:p>
            <a:pPr marL="342900" indent="-342900">
              <a:buFont typeface="Arial" panose="020B0604020202020204" pitchFamily="34" charset="0"/>
              <a:buChar char="•"/>
            </a:pPr>
            <a:r>
              <a:rPr lang="en-US" sz="2000" b="1" dirty="0" smtClean="0">
                <a:solidFill>
                  <a:schemeClr val="tx1"/>
                </a:solidFill>
                <a:latin typeface="+mn-lt"/>
              </a:rPr>
              <a:t>A decade ago it was discovered that Gini proposed a similar method in 1924 and also mentioned in his work in 1931, “</a:t>
            </a:r>
            <a:r>
              <a:rPr lang="en-US" sz="2000" b="1" i="1" dirty="0" smtClean="0">
                <a:solidFill>
                  <a:schemeClr val="tx1"/>
                </a:solidFill>
                <a:latin typeface="+mn-lt"/>
              </a:rPr>
              <a:t>On the Circular Test of Index Numbers” </a:t>
            </a:r>
            <a:r>
              <a:rPr lang="en-US" sz="2000" b="1" dirty="0" smtClean="0">
                <a:solidFill>
                  <a:schemeClr val="tx1"/>
                </a:solidFill>
                <a:latin typeface="+mn-lt"/>
              </a:rPr>
              <a:t>published in the International Review of Statistics.</a:t>
            </a:r>
          </a:p>
          <a:p>
            <a:pPr marL="1257300" lvl="2" indent="-342900">
              <a:buFont typeface="Arial" panose="020B0604020202020204" pitchFamily="34" charset="0"/>
              <a:buChar char="•"/>
            </a:pPr>
            <a:r>
              <a:rPr lang="en-US" sz="2000" b="1" dirty="0" smtClean="0">
                <a:solidFill>
                  <a:schemeClr val="tx1"/>
                </a:solidFill>
                <a:latin typeface="+mn-lt"/>
              </a:rPr>
              <a:t>It has since then been referred to as the GEKS method</a:t>
            </a:r>
          </a:p>
          <a:p>
            <a:pPr marL="342900" indent="-342900">
              <a:buFont typeface="Arial" panose="020B0604020202020204" pitchFamily="34" charset="0"/>
              <a:buChar char="•"/>
            </a:pPr>
            <a:r>
              <a:rPr lang="en-US" sz="2000" b="1" dirty="0" smtClean="0">
                <a:solidFill>
                  <a:schemeClr val="tx1"/>
                </a:solidFill>
                <a:latin typeface="+mn-lt"/>
              </a:rPr>
              <a:t>Since the 2005 round of the ICP, GEKS has been the recommended method for aggregation above the basic heading level.</a:t>
            </a:r>
          </a:p>
          <a:p>
            <a:pPr marL="342900" indent="-342900">
              <a:buFont typeface="Arial" panose="020B0604020202020204" pitchFamily="34" charset="0"/>
              <a:buChar char="•"/>
            </a:pPr>
            <a:r>
              <a:rPr lang="en-US" sz="2000" b="1" dirty="0" smtClean="0">
                <a:solidFill>
                  <a:schemeClr val="tx1"/>
                </a:solidFill>
                <a:latin typeface="+mn-lt"/>
              </a:rPr>
              <a:t>It is only recently a generalization known as the </a:t>
            </a:r>
            <a:r>
              <a:rPr lang="en-US" sz="2000" b="1" i="1" dirty="0" smtClean="0">
                <a:solidFill>
                  <a:schemeClr val="tx1"/>
                </a:solidFill>
                <a:latin typeface="+mn-lt"/>
              </a:rPr>
              <a:t>weighted GEKS </a:t>
            </a:r>
            <a:r>
              <a:rPr lang="en-US" sz="2000" b="1" dirty="0" smtClean="0">
                <a:solidFill>
                  <a:schemeClr val="tx1"/>
                </a:solidFill>
                <a:latin typeface="+mn-lt"/>
              </a:rPr>
              <a:t>has been proposed and discussed.</a:t>
            </a:r>
            <a:endParaRPr lang="en-US" sz="2000" b="1" dirty="0">
              <a:solidFill>
                <a:srgbClr val="0033CC"/>
              </a:solidFill>
              <a:latin typeface="+mn-lt"/>
            </a:endParaRPr>
          </a:p>
        </p:txBody>
      </p:sp>
    </p:spTree>
    <p:extLst>
      <p:ext uri="{BB962C8B-B14F-4D97-AF65-F5344CB8AC3E}">
        <p14:creationId xmlns:p14="http://schemas.microsoft.com/office/powerpoint/2010/main" val="2271667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Gini-</a:t>
            </a:r>
            <a:r>
              <a:rPr lang="en-US" b="1" dirty="0" err="1" smtClean="0">
                <a:solidFill>
                  <a:srgbClr val="C00000"/>
                </a:solidFill>
                <a:latin typeface="+mj-lt"/>
              </a:rPr>
              <a:t>Elteto</a:t>
            </a:r>
            <a:r>
              <a:rPr lang="en-US" b="1" dirty="0" smtClean="0">
                <a:solidFill>
                  <a:srgbClr val="C00000"/>
                </a:solidFill>
                <a:latin typeface="+mj-lt"/>
              </a:rPr>
              <a:t>-</a:t>
            </a:r>
            <a:r>
              <a:rPr lang="en-US" b="1" dirty="0" err="1" smtClean="0">
                <a:solidFill>
                  <a:srgbClr val="C00000"/>
                </a:solidFill>
                <a:latin typeface="+mj-lt"/>
              </a:rPr>
              <a:t>Koves-Szulc</a:t>
            </a:r>
            <a:r>
              <a:rPr lang="en-US" b="1" dirty="0" smtClean="0">
                <a:solidFill>
                  <a:srgbClr val="C00000"/>
                </a:solidFill>
                <a:latin typeface="+mj-lt"/>
              </a:rPr>
              <a:t> Method</a:t>
            </a:r>
            <a:endParaRPr lang="en-US" b="1" dirty="0">
              <a:solidFill>
                <a:srgbClr val="C00000"/>
              </a:solidFill>
              <a:latin typeface="+mj-lt"/>
            </a:endParaRPr>
          </a:p>
        </p:txBody>
      </p:sp>
      <p:sp>
        <p:nvSpPr>
          <p:cNvPr id="4" name="TextBox 3"/>
          <p:cNvSpPr txBox="1"/>
          <p:nvPr/>
        </p:nvSpPr>
        <p:spPr>
          <a:xfrm>
            <a:off x="899592" y="888862"/>
            <a:ext cx="7056784" cy="3785652"/>
          </a:xfrm>
          <a:prstGeom prst="rect">
            <a:avLst/>
          </a:prstGeom>
          <a:noFill/>
        </p:spPr>
        <p:txBody>
          <a:bodyPr wrap="square" rtlCol="0">
            <a:spAutoFit/>
          </a:bodyPr>
          <a:lstStyle/>
          <a:p>
            <a:endParaRPr lang="en-US" sz="2000" b="1" dirty="0">
              <a:solidFill>
                <a:schemeClr val="tx1"/>
              </a:solidFill>
              <a:latin typeface="+mn-lt"/>
            </a:endParaRPr>
          </a:p>
          <a:p>
            <a:pPr marL="342900" indent="-342900">
              <a:buFont typeface="Arial" panose="020B0604020202020204" pitchFamily="34" charset="0"/>
              <a:buChar char="•"/>
            </a:pPr>
            <a:r>
              <a:rPr lang="en-US" sz="2000" b="1" dirty="0" smtClean="0">
                <a:solidFill>
                  <a:schemeClr val="tx1"/>
                </a:solidFill>
                <a:latin typeface="+mn-lt"/>
              </a:rPr>
              <a:t>The GEKS method is anchored on the following ideas:</a:t>
            </a:r>
          </a:p>
          <a:p>
            <a:pPr marL="1257300" lvl="2" indent="-342900">
              <a:buFont typeface="Arial" panose="020B0604020202020204" pitchFamily="34" charset="0"/>
              <a:buChar char="•"/>
            </a:pPr>
            <a:r>
              <a:rPr lang="en-US" sz="2000" b="1" dirty="0" smtClean="0">
                <a:solidFill>
                  <a:schemeClr val="tx1"/>
                </a:solidFill>
                <a:latin typeface="+mn-lt"/>
              </a:rPr>
              <a:t>For international comparisons we need the complete matrix of comparisons (Price or Quantity)</a:t>
            </a:r>
          </a:p>
          <a:p>
            <a:pPr marL="1257300" lvl="2" indent="-342900">
              <a:buFont typeface="Arial" panose="020B0604020202020204" pitchFamily="34" charset="0"/>
              <a:buChar char="•"/>
            </a:pPr>
            <a:r>
              <a:rPr lang="en-US" sz="2000" b="1" dirty="0" smtClean="0">
                <a:solidFill>
                  <a:srgbClr val="0033CC"/>
                </a:solidFill>
                <a:latin typeface="+mn-lt"/>
              </a:rPr>
              <a:t>Binary methods like the Fisher and </a:t>
            </a:r>
            <a:r>
              <a:rPr lang="en-US" sz="2000" b="1" dirty="0" err="1" smtClean="0">
                <a:solidFill>
                  <a:srgbClr val="0033CC"/>
                </a:solidFill>
                <a:latin typeface="+mn-lt"/>
              </a:rPr>
              <a:t>Tornqvist</a:t>
            </a:r>
            <a:r>
              <a:rPr lang="en-US" sz="2000" b="1" dirty="0" smtClean="0">
                <a:solidFill>
                  <a:srgbClr val="0033CC"/>
                </a:solidFill>
                <a:latin typeface="+mn-lt"/>
              </a:rPr>
              <a:t> indexes are best for making binary comparisons or any pairs of countries</a:t>
            </a:r>
          </a:p>
          <a:p>
            <a:pPr marL="1257300" lvl="2" indent="-342900">
              <a:buFont typeface="Arial" panose="020B0604020202020204" pitchFamily="34" charset="0"/>
              <a:buChar char="•"/>
            </a:pPr>
            <a:r>
              <a:rPr lang="en-US" sz="2000" b="1" dirty="0" smtClean="0">
                <a:solidFill>
                  <a:schemeClr val="tx1"/>
                </a:solidFill>
                <a:latin typeface="+mn-lt"/>
              </a:rPr>
              <a:t>Most binary methods to not satisfy </a:t>
            </a:r>
            <a:r>
              <a:rPr lang="en-US" sz="2000" b="1" i="1" dirty="0" smtClean="0">
                <a:solidFill>
                  <a:schemeClr val="tx1"/>
                </a:solidFill>
                <a:latin typeface="+mn-lt"/>
              </a:rPr>
              <a:t>transitivity</a:t>
            </a:r>
            <a:endParaRPr lang="en-US" sz="2000" b="1" dirty="0" smtClean="0">
              <a:solidFill>
                <a:schemeClr val="tx1"/>
              </a:solidFill>
              <a:latin typeface="+mn-lt"/>
            </a:endParaRPr>
          </a:p>
          <a:p>
            <a:pPr marL="1257300" lvl="2" indent="-342900">
              <a:buFont typeface="Arial" panose="020B0604020202020204" pitchFamily="34" charset="0"/>
              <a:buChar char="•"/>
            </a:pPr>
            <a:r>
              <a:rPr lang="en-US" sz="2000" b="1" dirty="0" smtClean="0">
                <a:solidFill>
                  <a:srgbClr val="C00000"/>
                </a:solidFill>
                <a:latin typeface="+mn-lt"/>
              </a:rPr>
              <a:t>It is important to maintain </a:t>
            </a:r>
            <a:r>
              <a:rPr lang="en-US" sz="2000" b="1" dirty="0" err="1" smtClean="0">
                <a:solidFill>
                  <a:srgbClr val="C00000"/>
                </a:solidFill>
                <a:latin typeface="+mn-lt"/>
              </a:rPr>
              <a:t>characteristicity</a:t>
            </a:r>
            <a:r>
              <a:rPr lang="en-US" sz="2000" b="1" dirty="0" smtClean="0">
                <a:solidFill>
                  <a:srgbClr val="C00000"/>
                </a:solidFill>
                <a:latin typeface="+mn-lt"/>
              </a:rPr>
              <a:t> – transitive multilateral comparisons must be close to the binary indexes to the extent possible.</a:t>
            </a:r>
          </a:p>
          <a:p>
            <a:pPr marL="342900" indent="-342900">
              <a:buFont typeface="Arial" panose="020B0604020202020204" pitchFamily="34" charset="0"/>
              <a:buChar char="•"/>
            </a:pPr>
            <a:r>
              <a:rPr lang="en-US" sz="2000" b="1" dirty="0" smtClean="0">
                <a:solidFill>
                  <a:schemeClr val="tx1"/>
                </a:solidFill>
                <a:latin typeface="+mn-lt"/>
              </a:rPr>
              <a:t>Suppose we start with a matrix of binary price comparisons</a:t>
            </a:r>
            <a:endParaRPr lang="en-US" sz="2000" b="1" dirty="0">
              <a:solidFill>
                <a:srgbClr val="0033CC"/>
              </a:solidFill>
              <a:latin typeface="+mn-lt"/>
            </a:endParaRPr>
          </a:p>
        </p:txBody>
      </p:sp>
      <p:graphicFrame>
        <p:nvGraphicFramePr>
          <p:cNvPr id="5" name="Object 12"/>
          <p:cNvGraphicFramePr>
            <a:graphicFrameLocks noChangeAspect="1"/>
          </p:cNvGraphicFramePr>
          <p:nvPr>
            <p:extLst/>
          </p:nvPr>
        </p:nvGraphicFramePr>
        <p:xfrm>
          <a:off x="1259632" y="4697047"/>
          <a:ext cx="2815234" cy="1800200"/>
        </p:xfrm>
        <a:graphic>
          <a:graphicData uri="http://schemas.openxmlformats.org/presentationml/2006/ole">
            <mc:AlternateContent xmlns:mc="http://schemas.openxmlformats.org/markup-compatibility/2006">
              <mc:Choice xmlns:v="urn:schemas-microsoft-com:vml" Requires="v">
                <p:oleObj spid="_x0000_s191497" name="Equation" r:id="rId3" imgW="1892160" imgH="1168200" progId="Equation.DSMT4">
                  <p:embed/>
                </p:oleObj>
              </mc:Choice>
              <mc:Fallback>
                <p:oleObj name="Equation" r:id="rId3" imgW="1892160" imgH="1168200" progId="Equation.DSMT4">
                  <p:embed/>
                  <p:pic>
                    <p:nvPicPr>
                      <p:cNvPr id="0" name=""/>
                      <p:cNvPicPr>
                        <a:picLocks noChangeAspect="1" noChangeArrowheads="1"/>
                      </p:cNvPicPr>
                      <p:nvPr/>
                    </p:nvPicPr>
                    <p:blipFill>
                      <a:blip r:embed="rId4"/>
                      <a:srcRect/>
                      <a:stretch>
                        <a:fillRect/>
                      </a:stretch>
                    </p:blipFill>
                    <p:spPr bwMode="auto">
                      <a:xfrm>
                        <a:off x="1259632" y="4697047"/>
                        <a:ext cx="2815234" cy="1800200"/>
                      </a:xfrm>
                      <a:prstGeom prst="rect">
                        <a:avLst/>
                      </a:prstGeom>
                      <a:noFill/>
                      <a:ln>
                        <a:noFill/>
                      </a:ln>
                      <a:effectLst/>
                      <a:extLst/>
                    </p:spPr>
                  </p:pic>
                </p:oleObj>
              </mc:Fallback>
            </mc:AlternateContent>
          </a:graphicData>
        </a:graphic>
      </p:graphicFrame>
      <p:sp>
        <p:nvSpPr>
          <p:cNvPr id="2" name="TextBox 1"/>
          <p:cNvSpPr txBox="1"/>
          <p:nvPr/>
        </p:nvSpPr>
        <p:spPr>
          <a:xfrm>
            <a:off x="4456262" y="4869160"/>
            <a:ext cx="4104456" cy="1323439"/>
          </a:xfrm>
          <a:prstGeom prst="rect">
            <a:avLst/>
          </a:prstGeom>
          <a:noFill/>
        </p:spPr>
        <p:txBody>
          <a:bodyPr wrap="square" rtlCol="0">
            <a:spAutoFit/>
          </a:bodyPr>
          <a:lstStyle/>
          <a:p>
            <a:r>
              <a:rPr lang="en-US" sz="2000" b="1" dirty="0" smtClean="0">
                <a:solidFill>
                  <a:srgbClr val="0033CC"/>
                </a:solidFill>
                <a:latin typeface="+mn-lt"/>
              </a:rPr>
              <a:t>Note that no particular formula is mentioned here even though the original EKS method was defined on Fisher binary </a:t>
            </a:r>
            <a:r>
              <a:rPr lang="en-US" sz="2000" b="1" dirty="0" err="1" smtClean="0">
                <a:solidFill>
                  <a:srgbClr val="0033CC"/>
                </a:solidFill>
                <a:latin typeface="+mn-lt"/>
              </a:rPr>
              <a:t>indexes</a:t>
            </a:r>
            <a:r>
              <a:rPr lang="en-US" sz="2000" b="1" dirty="0" err="1" smtClean="0">
                <a:latin typeface="+mn-lt"/>
              </a:rPr>
              <a:t>e</a:t>
            </a:r>
            <a:endParaRPr lang="en-US" sz="2000" b="1" dirty="0">
              <a:latin typeface="+mn-lt"/>
            </a:endParaRPr>
          </a:p>
        </p:txBody>
      </p:sp>
    </p:spTree>
    <p:extLst>
      <p:ext uri="{BB962C8B-B14F-4D97-AF65-F5344CB8AC3E}">
        <p14:creationId xmlns:p14="http://schemas.microsoft.com/office/powerpoint/2010/main" val="1205420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Gini-</a:t>
            </a:r>
            <a:r>
              <a:rPr lang="en-US" b="1" dirty="0" err="1" smtClean="0">
                <a:solidFill>
                  <a:srgbClr val="C00000"/>
                </a:solidFill>
                <a:latin typeface="+mj-lt"/>
              </a:rPr>
              <a:t>Elteto</a:t>
            </a:r>
            <a:r>
              <a:rPr lang="en-US" b="1" dirty="0" smtClean="0">
                <a:solidFill>
                  <a:srgbClr val="C00000"/>
                </a:solidFill>
                <a:latin typeface="+mj-lt"/>
              </a:rPr>
              <a:t>-</a:t>
            </a:r>
            <a:r>
              <a:rPr lang="en-US" b="1" dirty="0" err="1" smtClean="0">
                <a:solidFill>
                  <a:srgbClr val="C00000"/>
                </a:solidFill>
                <a:latin typeface="+mj-lt"/>
              </a:rPr>
              <a:t>Koves-Szulc</a:t>
            </a:r>
            <a:r>
              <a:rPr lang="en-US" b="1" dirty="0" smtClean="0">
                <a:solidFill>
                  <a:srgbClr val="C00000"/>
                </a:solidFill>
                <a:latin typeface="+mj-lt"/>
              </a:rPr>
              <a:t> Method</a:t>
            </a:r>
            <a:endParaRPr lang="en-US" b="1" dirty="0">
              <a:solidFill>
                <a:srgbClr val="C00000"/>
              </a:solidFill>
              <a:latin typeface="+mj-lt"/>
            </a:endParaRPr>
          </a:p>
        </p:txBody>
      </p:sp>
      <p:sp>
        <p:nvSpPr>
          <p:cNvPr id="4" name="TextBox 3"/>
          <p:cNvSpPr txBox="1"/>
          <p:nvPr/>
        </p:nvSpPr>
        <p:spPr>
          <a:xfrm>
            <a:off x="899592" y="888862"/>
            <a:ext cx="7056784" cy="5324535"/>
          </a:xfrm>
          <a:prstGeom prst="rect">
            <a:avLst/>
          </a:prstGeom>
          <a:noFill/>
        </p:spPr>
        <p:txBody>
          <a:bodyPr wrap="square" rtlCol="0">
            <a:spAutoFit/>
          </a:bodyPr>
          <a:lstStyle/>
          <a:p>
            <a:endParaRPr lang="en-US" sz="2000" b="1" dirty="0">
              <a:solidFill>
                <a:schemeClr val="tx1"/>
              </a:solidFill>
              <a:latin typeface="+mn-lt"/>
            </a:endParaRPr>
          </a:p>
          <a:p>
            <a:pPr marL="342900" indent="-342900">
              <a:buFont typeface="Arial" panose="020B0604020202020204" pitchFamily="34" charset="0"/>
              <a:buChar char="•"/>
            </a:pPr>
            <a:r>
              <a:rPr lang="en-US" sz="2000" b="1" dirty="0" smtClean="0">
                <a:solidFill>
                  <a:schemeClr val="tx1"/>
                </a:solidFill>
                <a:latin typeface="+mn-lt"/>
              </a:rPr>
              <a:t>The GEKS method suggests that we look for a price index which is transitive which deviates from the observed price index the least.</a:t>
            </a:r>
          </a:p>
          <a:p>
            <a:pPr marL="1257300" lvl="2" indent="-342900">
              <a:buFont typeface="Arial" panose="020B0604020202020204" pitchFamily="34" charset="0"/>
              <a:buChar char="•"/>
            </a:pPr>
            <a:r>
              <a:rPr lang="en-US" sz="2000" b="1" dirty="0" smtClean="0">
                <a:solidFill>
                  <a:srgbClr val="0033CC"/>
                </a:solidFill>
                <a:latin typeface="+mn-lt"/>
              </a:rPr>
              <a:t>Let us start with the observed price index,       .</a:t>
            </a:r>
          </a:p>
          <a:p>
            <a:pPr marL="1257300" lvl="2" indent="-342900">
              <a:buFont typeface="Arial" panose="020B0604020202020204" pitchFamily="34" charset="0"/>
              <a:buChar char="•"/>
            </a:pPr>
            <a:r>
              <a:rPr lang="en-US" sz="2000" b="1" dirty="0" smtClean="0">
                <a:solidFill>
                  <a:srgbClr val="0033CC"/>
                </a:solidFill>
                <a:latin typeface="+mn-lt"/>
              </a:rPr>
              <a:t>GEKS method finds        which is transitive and is also closest to       .</a:t>
            </a:r>
          </a:p>
          <a:p>
            <a:pPr marL="1257300" lvl="2" indent="-342900">
              <a:buFont typeface="Arial" panose="020B0604020202020204" pitchFamily="34" charset="0"/>
              <a:buChar char="•"/>
            </a:pPr>
            <a:r>
              <a:rPr lang="en-US" sz="2000" b="1" dirty="0" smtClean="0">
                <a:solidFill>
                  <a:srgbClr val="0033CC"/>
                </a:solidFill>
                <a:latin typeface="+mn-lt"/>
              </a:rPr>
              <a:t>This can be done by solving the following problem:</a:t>
            </a:r>
          </a:p>
          <a:p>
            <a:pPr marL="1257300" lvl="2" indent="-342900">
              <a:buFont typeface="Arial" panose="020B0604020202020204" pitchFamily="34" charset="0"/>
              <a:buChar char="•"/>
            </a:pPr>
            <a:endParaRPr lang="en-US" sz="2000" b="1" dirty="0">
              <a:solidFill>
                <a:schemeClr val="tx1"/>
              </a:solidFill>
              <a:latin typeface="+mn-lt"/>
            </a:endParaRPr>
          </a:p>
          <a:p>
            <a:pPr marL="1257300" lvl="2" indent="-342900">
              <a:buFont typeface="Arial" panose="020B0604020202020204" pitchFamily="34" charset="0"/>
              <a:buChar char="•"/>
            </a:pPr>
            <a:endParaRPr lang="en-US" sz="2000" b="1" dirty="0" smtClean="0">
              <a:solidFill>
                <a:schemeClr val="tx1"/>
              </a:solidFill>
              <a:latin typeface="+mn-lt"/>
            </a:endParaRPr>
          </a:p>
          <a:p>
            <a:pPr marL="1257300" lvl="2" indent="-342900">
              <a:buFont typeface="Arial" panose="020B0604020202020204" pitchFamily="34" charset="0"/>
              <a:buChar char="•"/>
            </a:pPr>
            <a:endParaRPr lang="en-US" sz="2000" b="1" dirty="0">
              <a:solidFill>
                <a:schemeClr val="tx1"/>
              </a:solidFill>
              <a:latin typeface="+mn-lt"/>
            </a:endParaRPr>
          </a:p>
          <a:p>
            <a:pPr marL="1257300" lvl="2" indent="-342900">
              <a:buFont typeface="Arial" panose="020B0604020202020204" pitchFamily="34" charset="0"/>
              <a:buChar char="•"/>
            </a:pPr>
            <a:endParaRPr lang="en-US" sz="2000" b="1" dirty="0" smtClean="0">
              <a:solidFill>
                <a:schemeClr val="tx1"/>
              </a:solidFill>
              <a:latin typeface="+mn-lt"/>
            </a:endParaRPr>
          </a:p>
          <a:p>
            <a:pPr marL="1257300" lvl="2" indent="-342900">
              <a:buFont typeface="Arial" panose="020B0604020202020204" pitchFamily="34" charset="0"/>
              <a:buChar char="•"/>
            </a:pPr>
            <a:endParaRPr lang="en-US" sz="2000" b="1" dirty="0">
              <a:solidFill>
                <a:schemeClr val="tx1"/>
              </a:solidFill>
              <a:latin typeface="+mn-lt"/>
            </a:endParaRPr>
          </a:p>
          <a:p>
            <a:pPr marL="342900" indent="-342900">
              <a:buFont typeface="Arial" panose="020B0604020202020204" pitchFamily="34" charset="0"/>
              <a:buChar char="•"/>
            </a:pPr>
            <a:endParaRPr lang="en-US" sz="2000" b="1" dirty="0" smtClean="0">
              <a:solidFill>
                <a:schemeClr val="tx1"/>
              </a:solidFill>
              <a:latin typeface="+mn-lt"/>
            </a:endParaRPr>
          </a:p>
          <a:p>
            <a:pPr marL="342900" indent="-342900">
              <a:buFont typeface="Arial" panose="020B0604020202020204" pitchFamily="34" charset="0"/>
              <a:buChar char="•"/>
            </a:pPr>
            <a:r>
              <a:rPr lang="en-US" sz="2000" b="1" dirty="0" smtClean="0">
                <a:solidFill>
                  <a:srgbClr val="C00000"/>
                </a:solidFill>
                <a:latin typeface="+mn-lt"/>
              </a:rPr>
              <a:t>We recall that transitivity of        means that there exist numbers</a:t>
            </a:r>
          </a:p>
          <a:p>
            <a:r>
              <a:rPr lang="en-US" sz="2000" b="1" dirty="0" smtClean="0">
                <a:solidFill>
                  <a:schemeClr val="tx1"/>
                </a:solidFill>
                <a:latin typeface="+mn-lt"/>
              </a:rPr>
              <a:t> </a:t>
            </a:r>
            <a:endParaRPr lang="en-US" sz="2000" b="1" dirty="0">
              <a:solidFill>
                <a:srgbClr val="0033CC"/>
              </a:solidFill>
              <a:latin typeface="+mn-lt"/>
            </a:endParaRPr>
          </a:p>
        </p:txBody>
      </p:sp>
      <p:graphicFrame>
        <p:nvGraphicFramePr>
          <p:cNvPr id="6" name="Object 5"/>
          <p:cNvGraphicFramePr>
            <a:graphicFrameLocks noChangeAspect="1"/>
          </p:cNvGraphicFramePr>
          <p:nvPr>
            <p:extLst/>
          </p:nvPr>
        </p:nvGraphicFramePr>
        <p:xfrm>
          <a:off x="6813502" y="2118198"/>
          <a:ext cx="439738" cy="415925"/>
        </p:xfrm>
        <a:graphic>
          <a:graphicData uri="http://schemas.openxmlformats.org/presentationml/2006/ole">
            <mc:AlternateContent xmlns:mc="http://schemas.openxmlformats.org/markup-compatibility/2006">
              <mc:Choice xmlns:v="urn:schemas-microsoft-com:vml" Requires="v">
                <p:oleObj spid="_x0000_s192563" name="Equation" r:id="rId3" imgW="253800" imgH="241200" progId="Equation.DSMT4">
                  <p:embed/>
                </p:oleObj>
              </mc:Choice>
              <mc:Fallback>
                <p:oleObj name="Equation" r:id="rId3" imgW="253800" imgH="241200" progId="Equation.DSMT4">
                  <p:embed/>
                  <p:pic>
                    <p:nvPicPr>
                      <p:cNvPr id="0" name=""/>
                      <p:cNvPicPr/>
                      <p:nvPr/>
                    </p:nvPicPr>
                    <p:blipFill>
                      <a:blip r:embed="rId4"/>
                      <a:stretch>
                        <a:fillRect/>
                      </a:stretch>
                    </p:blipFill>
                    <p:spPr>
                      <a:xfrm>
                        <a:off x="6813502" y="2118198"/>
                        <a:ext cx="439738" cy="41592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499992" y="2410650"/>
          <a:ext cx="373062" cy="439737"/>
        </p:xfrm>
        <a:graphic>
          <a:graphicData uri="http://schemas.openxmlformats.org/presentationml/2006/ole">
            <mc:AlternateContent xmlns:mc="http://schemas.openxmlformats.org/markup-compatibility/2006">
              <mc:Choice xmlns:v="urn:schemas-microsoft-com:vml" Requires="v">
                <p:oleObj spid="_x0000_s192564" name="Equation" r:id="rId5" imgW="215640" imgH="253800" progId="Equation.DSMT4">
                  <p:embed/>
                </p:oleObj>
              </mc:Choice>
              <mc:Fallback>
                <p:oleObj name="Equation" r:id="rId5" imgW="215640" imgH="253800" progId="Equation.DSMT4">
                  <p:embed/>
                  <p:pic>
                    <p:nvPicPr>
                      <p:cNvPr id="0" name=""/>
                      <p:cNvPicPr/>
                      <p:nvPr/>
                    </p:nvPicPr>
                    <p:blipFill>
                      <a:blip r:embed="rId6"/>
                      <a:stretch>
                        <a:fillRect/>
                      </a:stretch>
                    </p:blipFill>
                    <p:spPr>
                      <a:xfrm>
                        <a:off x="4499992" y="2410650"/>
                        <a:ext cx="373062" cy="439737"/>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756918" y="2739214"/>
          <a:ext cx="439738" cy="415925"/>
        </p:xfrm>
        <a:graphic>
          <a:graphicData uri="http://schemas.openxmlformats.org/presentationml/2006/ole">
            <mc:AlternateContent xmlns:mc="http://schemas.openxmlformats.org/markup-compatibility/2006">
              <mc:Choice xmlns:v="urn:schemas-microsoft-com:vml" Requires="v">
                <p:oleObj spid="_x0000_s192565" name="Equation" r:id="rId7" imgW="253800" imgH="241200" progId="Equation.DSMT4">
                  <p:embed/>
                </p:oleObj>
              </mc:Choice>
              <mc:Fallback>
                <p:oleObj name="Equation" r:id="rId7" imgW="253800" imgH="241200" progId="Equation.DSMT4">
                  <p:embed/>
                  <p:pic>
                    <p:nvPicPr>
                      <p:cNvPr id="0" name=""/>
                      <p:cNvPicPr/>
                      <p:nvPr/>
                    </p:nvPicPr>
                    <p:blipFill>
                      <a:blip r:embed="rId4"/>
                      <a:stretch>
                        <a:fillRect/>
                      </a:stretch>
                    </p:blipFill>
                    <p:spPr>
                      <a:xfrm>
                        <a:off x="3756918" y="2739214"/>
                        <a:ext cx="439738" cy="415925"/>
                      </a:xfrm>
                      <a:prstGeom prst="rect">
                        <a:avLst/>
                      </a:prstGeom>
                    </p:spPr>
                  </p:pic>
                </p:oleObj>
              </mc:Fallback>
            </mc:AlternateContent>
          </a:graphicData>
        </a:graphic>
      </p:graphicFrame>
      <p:graphicFrame>
        <p:nvGraphicFramePr>
          <p:cNvPr id="9" name="Object 10"/>
          <p:cNvGraphicFramePr>
            <a:graphicFrameLocks noChangeAspect="1"/>
          </p:cNvGraphicFramePr>
          <p:nvPr>
            <p:extLst/>
          </p:nvPr>
        </p:nvGraphicFramePr>
        <p:xfrm>
          <a:off x="3370263" y="3703638"/>
          <a:ext cx="2362200" cy="635000"/>
        </p:xfrm>
        <a:graphic>
          <a:graphicData uri="http://schemas.openxmlformats.org/presentationml/2006/ole">
            <mc:AlternateContent xmlns:mc="http://schemas.openxmlformats.org/markup-compatibility/2006">
              <mc:Choice xmlns:v="urn:schemas-microsoft-com:vml" Requires="v">
                <p:oleObj spid="_x0000_s192566" name="Equation" r:id="rId8" imgW="1320480" imgH="355320" progId="Equation.DSMT4">
                  <p:embed/>
                </p:oleObj>
              </mc:Choice>
              <mc:Fallback>
                <p:oleObj name="Equation" r:id="rId8" imgW="1320480" imgH="355320" progId="Equation.DSMT4">
                  <p:embed/>
                  <p:pic>
                    <p:nvPicPr>
                      <p:cNvPr id="0" name=""/>
                      <p:cNvPicPr>
                        <a:picLocks noChangeAspect="1" noChangeArrowheads="1"/>
                      </p:cNvPicPr>
                      <p:nvPr/>
                    </p:nvPicPr>
                    <p:blipFill>
                      <a:blip r:embed="rId9"/>
                      <a:srcRect/>
                      <a:stretch>
                        <a:fillRect/>
                      </a:stretch>
                    </p:blipFill>
                    <p:spPr bwMode="auto">
                      <a:xfrm>
                        <a:off x="3370263" y="3703638"/>
                        <a:ext cx="2362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3"/>
          <p:cNvSpPr txBox="1">
            <a:spLocks noChangeArrowheads="1"/>
          </p:cNvSpPr>
          <p:nvPr/>
        </p:nvSpPr>
        <p:spPr bwMode="auto">
          <a:xfrm>
            <a:off x="1907704" y="3726461"/>
            <a:ext cx="12961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2000" b="1" dirty="0">
                <a:solidFill>
                  <a:schemeClr val="tx1"/>
                </a:solidFill>
                <a:latin typeface="+mn-lt"/>
              </a:rPr>
              <a:t>Minimise</a:t>
            </a:r>
          </a:p>
        </p:txBody>
      </p:sp>
      <p:sp>
        <p:nvSpPr>
          <p:cNvPr id="11" name="Text Box 14"/>
          <p:cNvSpPr txBox="1">
            <a:spLocks noChangeArrowheads="1"/>
          </p:cNvSpPr>
          <p:nvPr/>
        </p:nvSpPr>
        <p:spPr bwMode="auto">
          <a:xfrm>
            <a:off x="1907704" y="4455206"/>
            <a:ext cx="13439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2000" b="1" dirty="0">
                <a:solidFill>
                  <a:schemeClr val="tx1"/>
                </a:solidFill>
                <a:latin typeface="+mn-lt"/>
              </a:rPr>
              <a:t>subject </a:t>
            </a:r>
            <a:r>
              <a:rPr lang="en-AU" altLang="en-US" sz="2000" b="1" dirty="0" smtClean="0">
                <a:solidFill>
                  <a:schemeClr val="tx1"/>
                </a:solidFill>
                <a:latin typeface="+mn-lt"/>
              </a:rPr>
              <a:t>to:</a:t>
            </a:r>
            <a:endParaRPr lang="en-AU" altLang="en-US" sz="2000" b="1" dirty="0">
              <a:solidFill>
                <a:schemeClr val="tx1"/>
              </a:solidFill>
              <a:latin typeface="+mn-lt"/>
            </a:endParaRPr>
          </a:p>
        </p:txBody>
      </p:sp>
      <p:graphicFrame>
        <p:nvGraphicFramePr>
          <p:cNvPr id="12" name="Object 15"/>
          <p:cNvGraphicFramePr>
            <a:graphicFrameLocks noChangeAspect="1"/>
          </p:cNvGraphicFramePr>
          <p:nvPr>
            <p:extLst/>
          </p:nvPr>
        </p:nvGraphicFramePr>
        <p:xfrm>
          <a:off x="3335338" y="4406900"/>
          <a:ext cx="2938462" cy="474663"/>
        </p:xfrm>
        <a:graphic>
          <a:graphicData uri="http://schemas.openxmlformats.org/presentationml/2006/ole">
            <mc:AlternateContent xmlns:mc="http://schemas.openxmlformats.org/markup-compatibility/2006">
              <mc:Choice xmlns:v="urn:schemas-microsoft-com:vml" Requires="v">
                <p:oleObj spid="_x0000_s192567" name="Equation" r:id="rId10" imgW="1562040" imgH="253800" progId="Equation.DSMT4">
                  <p:embed/>
                </p:oleObj>
              </mc:Choice>
              <mc:Fallback>
                <p:oleObj name="Equation" r:id="rId10" imgW="1562040" imgH="253800" progId="Equation.DSMT4">
                  <p:embed/>
                  <p:pic>
                    <p:nvPicPr>
                      <p:cNvPr id="0" name=""/>
                      <p:cNvPicPr>
                        <a:picLocks noChangeAspect="1" noChangeArrowheads="1"/>
                      </p:cNvPicPr>
                      <p:nvPr/>
                    </p:nvPicPr>
                    <p:blipFill>
                      <a:blip r:embed="rId11"/>
                      <a:srcRect/>
                      <a:stretch>
                        <a:fillRect/>
                      </a:stretch>
                    </p:blipFill>
                    <p:spPr bwMode="auto">
                      <a:xfrm>
                        <a:off x="3335338" y="4406900"/>
                        <a:ext cx="2938462" cy="474663"/>
                      </a:xfrm>
                      <a:prstGeom prst="rect">
                        <a:avLst/>
                      </a:prstGeom>
                      <a:noFill/>
                      <a:ln>
                        <a:noFill/>
                      </a:ln>
                      <a:effectLst/>
                    </p:spPr>
                  </p:pic>
                </p:oleObj>
              </mc:Fallback>
            </mc:AlternateContent>
          </a:graphicData>
        </a:graphic>
      </p:graphicFrame>
      <p:graphicFrame>
        <p:nvGraphicFramePr>
          <p:cNvPr id="13" name="Object 12"/>
          <p:cNvGraphicFramePr>
            <a:graphicFrameLocks noChangeAspect="1"/>
          </p:cNvGraphicFramePr>
          <p:nvPr>
            <p:extLst/>
          </p:nvPr>
        </p:nvGraphicFramePr>
        <p:xfrm>
          <a:off x="4460262" y="5139122"/>
          <a:ext cx="373062" cy="439737"/>
        </p:xfrm>
        <a:graphic>
          <a:graphicData uri="http://schemas.openxmlformats.org/presentationml/2006/ole">
            <mc:AlternateContent xmlns:mc="http://schemas.openxmlformats.org/markup-compatibility/2006">
              <mc:Choice xmlns:v="urn:schemas-microsoft-com:vml" Requires="v">
                <p:oleObj spid="_x0000_s192568" name="Equation" r:id="rId12" imgW="215640" imgH="253800" progId="Equation.DSMT4">
                  <p:embed/>
                </p:oleObj>
              </mc:Choice>
              <mc:Fallback>
                <p:oleObj name="Equation" r:id="rId12" imgW="215640" imgH="253800" progId="Equation.DSMT4">
                  <p:embed/>
                  <p:pic>
                    <p:nvPicPr>
                      <p:cNvPr id="0" name=""/>
                      <p:cNvPicPr/>
                      <p:nvPr/>
                    </p:nvPicPr>
                    <p:blipFill>
                      <a:blip r:embed="rId6"/>
                      <a:stretch>
                        <a:fillRect/>
                      </a:stretch>
                    </p:blipFill>
                    <p:spPr>
                      <a:xfrm>
                        <a:off x="4460262" y="5139122"/>
                        <a:ext cx="373062" cy="439737"/>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2413914" y="5626090"/>
          <a:ext cx="4957532" cy="790641"/>
        </p:xfrm>
        <a:graphic>
          <a:graphicData uri="http://schemas.openxmlformats.org/presentationml/2006/ole">
            <mc:AlternateContent xmlns:mc="http://schemas.openxmlformats.org/markup-compatibility/2006">
              <mc:Choice xmlns:v="urn:schemas-microsoft-com:vml" Requires="v">
                <p:oleObj spid="_x0000_s192569" name="Equation" r:id="rId13" imgW="2946240" imgH="469800" progId="Equation.DSMT4">
                  <p:embed/>
                </p:oleObj>
              </mc:Choice>
              <mc:Fallback>
                <p:oleObj name="Equation" r:id="rId13" imgW="2946240" imgH="469800" progId="Equation.DSMT4">
                  <p:embed/>
                  <p:pic>
                    <p:nvPicPr>
                      <p:cNvPr id="0" name=""/>
                      <p:cNvPicPr/>
                      <p:nvPr/>
                    </p:nvPicPr>
                    <p:blipFill>
                      <a:blip r:embed="rId14"/>
                      <a:stretch>
                        <a:fillRect/>
                      </a:stretch>
                    </p:blipFill>
                    <p:spPr>
                      <a:xfrm>
                        <a:off x="2413914" y="5626090"/>
                        <a:ext cx="4957532" cy="790641"/>
                      </a:xfrm>
                      <a:prstGeom prst="rect">
                        <a:avLst/>
                      </a:prstGeom>
                    </p:spPr>
                  </p:pic>
                </p:oleObj>
              </mc:Fallback>
            </mc:AlternateContent>
          </a:graphicData>
        </a:graphic>
      </p:graphicFrame>
    </p:spTree>
    <p:extLst>
      <p:ext uri="{BB962C8B-B14F-4D97-AF65-F5344CB8AC3E}">
        <p14:creationId xmlns:p14="http://schemas.microsoft.com/office/powerpoint/2010/main" val="19968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Gini-</a:t>
            </a:r>
            <a:r>
              <a:rPr lang="en-US" b="1" dirty="0" err="1" smtClean="0">
                <a:solidFill>
                  <a:srgbClr val="C00000"/>
                </a:solidFill>
                <a:latin typeface="+mj-lt"/>
              </a:rPr>
              <a:t>Elteto</a:t>
            </a:r>
            <a:r>
              <a:rPr lang="en-US" b="1" dirty="0" smtClean="0">
                <a:solidFill>
                  <a:srgbClr val="C00000"/>
                </a:solidFill>
                <a:latin typeface="+mj-lt"/>
              </a:rPr>
              <a:t>-</a:t>
            </a:r>
            <a:r>
              <a:rPr lang="en-US" b="1" dirty="0" err="1" smtClean="0">
                <a:solidFill>
                  <a:srgbClr val="C00000"/>
                </a:solidFill>
                <a:latin typeface="+mj-lt"/>
              </a:rPr>
              <a:t>Koves-Szulc</a:t>
            </a:r>
            <a:r>
              <a:rPr lang="en-US" b="1" dirty="0" smtClean="0">
                <a:solidFill>
                  <a:srgbClr val="C00000"/>
                </a:solidFill>
                <a:latin typeface="+mj-lt"/>
              </a:rPr>
              <a:t> Method</a:t>
            </a:r>
            <a:endParaRPr lang="en-US" b="1" dirty="0">
              <a:solidFill>
                <a:srgbClr val="C00000"/>
              </a:solidFill>
              <a:latin typeface="+mj-lt"/>
            </a:endParaRPr>
          </a:p>
        </p:txBody>
      </p:sp>
      <p:sp>
        <p:nvSpPr>
          <p:cNvPr id="4" name="TextBox 3"/>
          <p:cNvSpPr txBox="1"/>
          <p:nvPr/>
        </p:nvSpPr>
        <p:spPr>
          <a:xfrm>
            <a:off x="899592" y="946726"/>
            <a:ext cx="7056784" cy="5940088"/>
          </a:xfrm>
          <a:prstGeom prst="rect">
            <a:avLst/>
          </a:prstGeom>
          <a:noFill/>
        </p:spPr>
        <p:txBody>
          <a:bodyPr wrap="square" rtlCol="0">
            <a:spAutoFit/>
          </a:bodyPr>
          <a:lstStyle/>
          <a:p>
            <a:endParaRPr lang="en-US" sz="2000" b="1" dirty="0">
              <a:solidFill>
                <a:schemeClr val="tx1"/>
              </a:solidFill>
              <a:latin typeface="+mn-lt"/>
            </a:endParaRPr>
          </a:p>
          <a:p>
            <a:pPr marL="342900" indent="-342900">
              <a:buFont typeface="Arial" panose="020B0604020202020204" pitchFamily="34" charset="0"/>
              <a:buChar char="•"/>
            </a:pPr>
            <a:r>
              <a:rPr lang="en-US" sz="2000" b="1" dirty="0" smtClean="0">
                <a:solidFill>
                  <a:schemeClr val="tx1"/>
                </a:solidFill>
                <a:latin typeface="+mn-lt"/>
              </a:rPr>
              <a:t>Substituting                                                 </a:t>
            </a:r>
          </a:p>
          <a:p>
            <a:pPr marL="342900" indent="-342900">
              <a:buFont typeface="Arial" panose="020B0604020202020204" pitchFamily="34" charset="0"/>
              <a:buChar char="•"/>
            </a:pPr>
            <a:endParaRPr lang="en-US" sz="2000" b="1" dirty="0">
              <a:solidFill>
                <a:schemeClr val="tx1"/>
              </a:solidFill>
              <a:latin typeface="+mn-lt"/>
            </a:endParaRPr>
          </a:p>
          <a:p>
            <a:r>
              <a:rPr lang="en-US" sz="2000" b="1" dirty="0" smtClean="0">
                <a:solidFill>
                  <a:schemeClr val="tx1"/>
                </a:solidFill>
                <a:latin typeface="+mn-lt"/>
              </a:rPr>
              <a:t>      </a:t>
            </a:r>
          </a:p>
          <a:p>
            <a:r>
              <a:rPr lang="en-US" sz="2000" b="1" dirty="0">
                <a:solidFill>
                  <a:schemeClr val="tx1"/>
                </a:solidFill>
                <a:latin typeface="+mn-lt"/>
              </a:rPr>
              <a:t> </a:t>
            </a:r>
            <a:r>
              <a:rPr lang="en-US" sz="2000" b="1" dirty="0" smtClean="0">
                <a:solidFill>
                  <a:schemeClr val="tx1"/>
                </a:solidFill>
                <a:latin typeface="+mn-lt"/>
              </a:rPr>
              <a:t>     we have the following problem</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rgbClr val="0033CC"/>
                </a:solidFill>
                <a:latin typeface="+mn-lt"/>
              </a:rPr>
              <a:t>Taking the first order conditions and solving for the </a:t>
            </a:r>
            <a:r>
              <a:rPr lang="en-US" sz="2000" i="1" dirty="0" smtClean="0">
                <a:solidFill>
                  <a:srgbClr val="0033CC"/>
                </a:solidFill>
                <a:latin typeface="+mn-lt"/>
                <a:sym typeface="Symbol" panose="05050102010706020507" pitchFamily="18" charset="2"/>
              </a:rPr>
              <a:t></a:t>
            </a:r>
            <a:r>
              <a:rPr lang="en-US" sz="2000" b="1" dirty="0" smtClean="0">
                <a:solidFill>
                  <a:srgbClr val="0033CC"/>
                </a:solidFill>
                <a:latin typeface="+mn-lt"/>
              </a:rPr>
              <a:t> ‘s , it can be shown that</a:t>
            </a:r>
          </a:p>
          <a:p>
            <a:endParaRPr lang="en-US" sz="2000" b="1" dirty="0">
              <a:solidFill>
                <a:srgbClr val="0033CC"/>
              </a:solidFill>
              <a:latin typeface="+mn-lt"/>
            </a:endParaRPr>
          </a:p>
          <a:p>
            <a:endParaRPr lang="en-US" sz="2000" b="1" dirty="0" smtClean="0">
              <a:solidFill>
                <a:srgbClr val="0033CC"/>
              </a:solidFill>
              <a:latin typeface="+mn-lt"/>
            </a:endParaRPr>
          </a:p>
          <a:p>
            <a:endParaRPr lang="en-US" sz="2000" b="1" dirty="0">
              <a:solidFill>
                <a:srgbClr val="0033CC"/>
              </a:solidFill>
              <a:latin typeface="+mn-lt"/>
            </a:endParaRPr>
          </a:p>
          <a:p>
            <a:endParaRPr lang="en-US" sz="2000" b="1" dirty="0" smtClean="0">
              <a:solidFill>
                <a:srgbClr val="0033CC"/>
              </a:solidFill>
              <a:latin typeface="+mn-lt"/>
            </a:endParaRPr>
          </a:p>
          <a:p>
            <a:pPr marL="342900" indent="-342900">
              <a:buFont typeface="Arial" panose="020B0604020202020204" pitchFamily="34" charset="0"/>
              <a:buChar char="•"/>
            </a:pPr>
            <a:r>
              <a:rPr lang="en-US" sz="2000" b="1" dirty="0" smtClean="0">
                <a:solidFill>
                  <a:srgbClr val="0033CC"/>
                </a:solidFill>
                <a:latin typeface="+mn-lt"/>
              </a:rPr>
              <a:t>Note here that the EKS formula can be applied to any index number formula we choose – the formula must satisfy time or country reversal test. </a:t>
            </a:r>
          </a:p>
          <a:p>
            <a:pPr marL="342900" indent="-342900">
              <a:buFont typeface="Arial" panose="020B0604020202020204" pitchFamily="34" charset="0"/>
              <a:buChar char="•"/>
            </a:pPr>
            <a:endParaRPr lang="en-US" sz="2000" b="1" dirty="0" smtClean="0">
              <a:solidFill>
                <a:srgbClr val="0033CC"/>
              </a:solidFill>
              <a:latin typeface="+mn-lt"/>
            </a:endParaRPr>
          </a:p>
          <a:p>
            <a:endParaRPr lang="en-US" sz="2000" b="1" dirty="0">
              <a:solidFill>
                <a:srgbClr val="0033CC"/>
              </a:solidFill>
              <a:latin typeface="+mn-lt"/>
            </a:endParaRPr>
          </a:p>
        </p:txBody>
      </p:sp>
      <p:graphicFrame>
        <p:nvGraphicFramePr>
          <p:cNvPr id="9" name="Object 10"/>
          <p:cNvGraphicFramePr>
            <a:graphicFrameLocks noChangeAspect="1"/>
          </p:cNvGraphicFramePr>
          <p:nvPr>
            <p:extLst/>
          </p:nvPr>
        </p:nvGraphicFramePr>
        <p:xfrm>
          <a:off x="2716684" y="2666217"/>
          <a:ext cx="4519612" cy="635000"/>
        </p:xfrm>
        <a:graphic>
          <a:graphicData uri="http://schemas.openxmlformats.org/presentationml/2006/ole">
            <mc:AlternateContent xmlns:mc="http://schemas.openxmlformats.org/markup-compatibility/2006">
              <mc:Choice xmlns:v="urn:schemas-microsoft-com:vml" Requires="v">
                <p:oleObj spid="_x0000_s193559" name="Equation" r:id="rId3" imgW="2527200" imgH="355320" progId="Equation.DSMT4">
                  <p:embed/>
                </p:oleObj>
              </mc:Choice>
              <mc:Fallback>
                <p:oleObj name="Equation" r:id="rId3" imgW="2527200" imgH="355320" progId="Equation.DSMT4">
                  <p:embed/>
                  <p:pic>
                    <p:nvPicPr>
                      <p:cNvPr id="0" name=""/>
                      <p:cNvPicPr>
                        <a:picLocks noChangeAspect="1" noChangeArrowheads="1"/>
                      </p:cNvPicPr>
                      <p:nvPr/>
                    </p:nvPicPr>
                    <p:blipFill>
                      <a:blip r:embed="rId4"/>
                      <a:srcRect/>
                      <a:stretch>
                        <a:fillRect/>
                      </a:stretch>
                    </p:blipFill>
                    <p:spPr bwMode="auto">
                      <a:xfrm>
                        <a:off x="2716684" y="2666217"/>
                        <a:ext cx="451961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3"/>
          <p:cNvSpPr txBox="1">
            <a:spLocks noChangeArrowheads="1"/>
          </p:cNvSpPr>
          <p:nvPr/>
        </p:nvSpPr>
        <p:spPr bwMode="auto">
          <a:xfrm>
            <a:off x="1418642" y="2666217"/>
            <a:ext cx="12961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2000" b="1" dirty="0">
                <a:solidFill>
                  <a:schemeClr val="tx1"/>
                </a:solidFill>
                <a:latin typeface="+mn-lt"/>
              </a:rPr>
              <a:t>Minimise</a:t>
            </a:r>
          </a:p>
        </p:txBody>
      </p:sp>
      <p:graphicFrame>
        <p:nvGraphicFramePr>
          <p:cNvPr id="14" name="Object 13"/>
          <p:cNvGraphicFramePr>
            <a:graphicFrameLocks noChangeAspect="1"/>
          </p:cNvGraphicFramePr>
          <p:nvPr>
            <p:extLst/>
          </p:nvPr>
        </p:nvGraphicFramePr>
        <p:xfrm>
          <a:off x="2915816" y="1335778"/>
          <a:ext cx="3435350" cy="941387"/>
        </p:xfrm>
        <a:graphic>
          <a:graphicData uri="http://schemas.openxmlformats.org/presentationml/2006/ole">
            <mc:AlternateContent xmlns:mc="http://schemas.openxmlformats.org/markup-compatibility/2006">
              <mc:Choice xmlns:v="urn:schemas-microsoft-com:vml" Requires="v">
                <p:oleObj spid="_x0000_s193560" name="Equation" r:id="rId5" imgW="1714320" imgH="469800" progId="Equation.DSMT4">
                  <p:embed/>
                </p:oleObj>
              </mc:Choice>
              <mc:Fallback>
                <p:oleObj name="Equation" r:id="rId5" imgW="1714320" imgH="469800" progId="Equation.DSMT4">
                  <p:embed/>
                  <p:pic>
                    <p:nvPicPr>
                      <p:cNvPr id="0" name=""/>
                      <p:cNvPicPr/>
                      <p:nvPr/>
                    </p:nvPicPr>
                    <p:blipFill>
                      <a:blip r:embed="rId6"/>
                      <a:stretch>
                        <a:fillRect/>
                      </a:stretch>
                    </p:blipFill>
                    <p:spPr>
                      <a:xfrm>
                        <a:off x="2915816" y="1335778"/>
                        <a:ext cx="3435350" cy="941387"/>
                      </a:xfrm>
                      <a:prstGeom prst="rect">
                        <a:avLst/>
                      </a:prstGeom>
                    </p:spPr>
                  </p:pic>
                </p:oleObj>
              </mc:Fallback>
            </mc:AlternateContent>
          </a:graphicData>
        </a:graphic>
      </p:graphicFrame>
      <p:graphicFrame>
        <p:nvGraphicFramePr>
          <p:cNvPr id="15" name="Object 10"/>
          <p:cNvGraphicFramePr>
            <a:graphicFrameLocks noChangeAspect="1"/>
          </p:cNvGraphicFramePr>
          <p:nvPr>
            <p:extLst/>
          </p:nvPr>
        </p:nvGraphicFramePr>
        <p:xfrm>
          <a:off x="1627634" y="4216559"/>
          <a:ext cx="5600700" cy="862013"/>
        </p:xfrm>
        <a:graphic>
          <a:graphicData uri="http://schemas.openxmlformats.org/presentationml/2006/ole">
            <mc:AlternateContent xmlns:mc="http://schemas.openxmlformats.org/markup-compatibility/2006">
              <mc:Choice xmlns:v="urn:schemas-microsoft-com:vml" Requires="v">
                <p:oleObj spid="_x0000_s193561" name="Equation" r:id="rId7" imgW="3085920" imgH="431640" progId="Equation.DSMT4">
                  <p:embed/>
                </p:oleObj>
              </mc:Choice>
              <mc:Fallback>
                <p:oleObj name="Equation" r:id="rId7" imgW="3085920" imgH="431640" progId="Equation.DSMT4">
                  <p:embed/>
                  <p:pic>
                    <p:nvPicPr>
                      <p:cNvPr id="0" name=""/>
                      <p:cNvPicPr>
                        <a:picLocks noChangeAspect="1" noChangeArrowheads="1"/>
                      </p:cNvPicPr>
                      <p:nvPr/>
                    </p:nvPicPr>
                    <p:blipFill>
                      <a:blip r:embed="rId8"/>
                      <a:srcRect/>
                      <a:stretch>
                        <a:fillRect/>
                      </a:stretch>
                    </p:blipFill>
                    <p:spPr bwMode="auto">
                      <a:xfrm>
                        <a:off x="1627634" y="4216559"/>
                        <a:ext cx="56007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2068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GEKS Method - interpretation</a:t>
            </a:r>
            <a:endParaRPr lang="en-US" b="1" dirty="0">
              <a:solidFill>
                <a:srgbClr val="C00000"/>
              </a:solidFill>
              <a:latin typeface="+mj-lt"/>
            </a:endParaRPr>
          </a:p>
        </p:txBody>
      </p:sp>
      <p:sp>
        <p:nvSpPr>
          <p:cNvPr id="4" name="TextBox 3"/>
          <p:cNvSpPr txBox="1"/>
          <p:nvPr/>
        </p:nvSpPr>
        <p:spPr>
          <a:xfrm>
            <a:off x="899592" y="1124744"/>
            <a:ext cx="7056784" cy="5478423"/>
          </a:xfrm>
          <a:prstGeom prst="rect">
            <a:avLst/>
          </a:prstGeom>
          <a:noFill/>
        </p:spPr>
        <p:txBody>
          <a:bodyPr wrap="square" rtlCol="0">
            <a:spAutoFit/>
          </a:bodyPr>
          <a:lstStyle/>
          <a:p>
            <a:r>
              <a:rPr lang="en-US" sz="2000" b="1" dirty="0" smtClean="0">
                <a:solidFill>
                  <a:schemeClr val="tx1"/>
                </a:solidFill>
                <a:latin typeface="+mn-lt"/>
              </a:rPr>
              <a:t>The GEKS formula</a:t>
            </a:r>
          </a:p>
          <a:p>
            <a:endParaRPr lang="en-US" sz="2000" b="1" dirty="0">
              <a:solidFill>
                <a:schemeClr val="tx1"/>
              </a:solidFill>
              <a:latin typeface="+mn-lt"/>
            </a:endParaRPr>
          </a:p>
          <a:p>
            <a:endParaRPr lang="en-US" sz="2000" b="1" dirty="0">
              <a:solidFill>
                <a:schemeClr val="tx1"/>
              </a:solidFill>
              <a:latin typeface="+mn-lt"/>
            </a:endParaRPr>
          </a:p>
          <a:p>
            <a:r>
              <a:rPr lang="en-US" sz="2000" b="1" dirty="0" smtClean="0">
                <a:solidFill>
                  <a:schemeClr val="tx1"/>
                </a:solidFill>
                <a:latin typeface="+mn-lt"/>
              </a:rPr>
              <a:t>can be given simple interpretation.</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1800" b="1" dirty="0" smtClean="0">
                <a:solidFill>
                  <a:srgbClr val="0033CC"/>
                </a:solidFill>
                <a:latin typeface="+mn-lt"/>
              </a:rPr>
              <a:t>Since the original index </a:t>
            </a:r>
            <a:r>
              <a:rPr lang="en-US" sz="1800" b="1" i="1" dirty="0" err="1" smtClean="0">
                <a:solidFill>
                  <a:srgbClr val="0033CC"/>
                </a:solidFill>
                <a:latin typeface="+mn-lt"/>
              </a:rPr>
              <a:t>P</a:t>
            </a:r>
            <a:r>
              <a:rPr lang="en-US" sz="1800" b="1" i="1" baseline="-25000" dirty="0" err="1" smtClean="0">
                <a:solidFill>
                  <a:srgbClr val="0033CC"/>
                </a:solidFill>
                <a:latin typeface="+mn-lt"/>
              </a:rPr>
              <a:t>jk</a:t>
            </a:r>
            <a:r>
              <a:rPr lang="en-US" sz="1800" b="1" i="1" dirty="0" smtClean="0">
                <a:solidFill>
                  <a:srgbClr val="0033CC"/>
                </a:solidFill>
                <a:latin typeface="+mn-lt"/>
              </a:rPr>
              <a:t> </a:t>
            </a:r>
            <a:r>
              <a:rPr lang="en-US" sz="1800" b="1" dirty="0">
                <a:solidFill>
                  <a:srgbClr val="0033CC"/>
                </a:solidFill>
                <a:latin typeface="+mn-lt"/>
              </a:rPr>
              <a:t> </a:t>
            </a:r>
            <a:r>
              <a:rPr lang="en-US" sz="1800" b="1" dirty="0" smtClean="0">
                <a:solidFill>
                  <a:srgbClr val="0033CC"/>
                </a:solidFill>
                <a:latin typeface="+mn-lt"/>
              </a:rPr>
              <a:t>is not transitive, we get a different answer for each indirect comparison shown above. So, for a comparison between two countries </a:t>
            </a:r>
            <a:r>
              <a:rPr lang="en-US" sz="1800" b="1" i="1" dirty="0" smtClean="0">
                <a:solidFill>
                  <a:srgbClr val="0033CC"/>
                </a:solidFill>
                <a:latin typeface="+mn-lt"/>
              </a:rPr>
              <a:t>j</a:t>
            </a:r>
            <a:r>
              <a:rPr lang="en-US" sz="1800" b="1" dirty="0" smtClean="0">
                <a:solidFill>
                  <a:srgbClr val="0033CC"/>
                </a:solidFill>
                <a:latin typeface="+mn-lt"/>
              </a:rPr>
              <a:t> and </a:t>
            </a:r>
            <a:r>
              <a:rPr lang="en-US" sz="1800" b="1" i="1" dirty="0" smtClean="0">
                <a:solidFill>
                  <a:srgbClr val="0033CC"/>
                </a:solidFill>
                <a:latin typeface="+mn-lt"/>
              </a:rPr>
              <a:t>k</a:t>
            </a:r>
            <a:r>
              <a:rPr lang="en-US" sz="1800" b="1" dirty="0" smtClean="0">
                <a:solidFill>
                  <a:srgbClr val="0033CC"/>
                </a:solidFill>
                <a:latin typeface="+mn-lt"/>
              </a:rPr>
              <a:t>, we have M indirect comparisons. Since all countries are treated symmetrically, we take geometric average (to attain transitivity) of the indirect comparisons</a:t>
            </a:r>
          </a:p>
        </p:txBody>
      </p:sp>
      <p:graphicFrame>
        <p:nvGraphicFramePr>
          <p:cNvPr id="15" name="Object 10"/>
          <p:cNvGraphicFramePr>
            <a:graphicFrameLocks noChangeAspect="1"/>
          </p:cNvGraphicFramePr>
          <p:nvPr>
            <p:extLst/>
          </p:nvPr>
        </p:nvGraphicFramePr>
        <p:xfrm>
          <a:off x="2195736" y="1484784"/>
          <a:ext cx="4384526" cy="674830"/>
        </p:xfrm>
        <a:graphic>
          <a:graphicData uri="http://schemas.openxmlformats.org/presentationml/2006/ole">
            <mc:AlternateContent xmlns:mc="http://schemas.openxmlformats.org/markup-compatibility/2006">
              <mc:Choice xmlns:v="urn:schemas-microsoft-com:vml" Requires="v">
                <p:oleObj spid="_x0000_s194569" name="Equation" r:id="rId3" imgW="3085920" imgH="431640" progId="Equation.DSMT4">
                  <p:embed/>
                </p:oleObj>
              </mc:Choice>
              <mc:Fallback>
                <p:oleObj name="Equation" r:id="rId3" imgW="3085920" imgH="431640" progId="Equation.DSMT4">
                  <p:embed/>
                  <p:pic>
                    <p:nvPicPr>
                      <p:cNvPr id="0" name=""/>
                      <p:cNvPicPr>
                        <a:picLocks noChangeAspect="1" noChangeArrowheads="1"/>
                      </p:cNvPicPr>
                      <p:nvPr/>
                    </p:nvPicPr>
                    <p:blipFill>
                      <a:blip r:embed="rId4"/>
                      <a:srcRect/>
                      <a:stretch>
                        <a:fillRect/>
                      </a:stretch>
                    </p:blipFill>
                    <p:spPr bwMode="auto">
                      <a:xfrm>
                        <a:off x="2195736" y="1484784"/>
                        <a:ext cx="4384526" cy="674830"/>
                      </a:xfrm>
                      <a:prstGeom prst="rect">
                        <a:avLst/>
                      </a:prstGeom>
                      <a:noFill/>
                      <a:ln>
                        <a:noFill/>
                      </a:ln>
                      <a:effectLst/>
                    </p:spPr>
                  </p:pic>
                </p:oleObj>
              </mc:Fallback>
            </mc:AlternateContent>
          </a:graphicData>
        </a:graphic>
      </p:graphicFrame>
      <p:pic>
        <p:nvPicPr>
          <p:cNvPr id="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673" y="2448311"/>
            <a:ext cx="5909623" cy="24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887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GEKS Method - interpretation</a:t>
            </a:r>
            <a:endParaRPr lang="en-US" b="1" dirty="0">
              <a:solidFill>
                <a:srgbClr val="C00000"/>
              </a:solidFill>
              <a:latin typeface="+mj-lt"/>
            </a:endParaRPr>
          </a:p>
        </p:txBody>
      </p:sp>
      <p:sp>
        <p:nvSpPr>
          <p:cNvPr id="4" name="TextBox 3"/>
          <p:cNvSpPr txBox="1"/>
          <p:nvPr/>
        </p:nvSpPr>
        <p:spPr>
          <a:xfrm>
            <a:off x="946370" y="1086502"/>
            <a:ext cx="7056784" cy="5447645"/>
          </a:xfrm>
          <a:prstGeom prst="rect">
            <a:avLst/>
          </a:prstGeom>
          <a:noFill/>
        </p:spPr>
        <p:txBody>
          <a:bodyPr wrap="square" rtlCol="0">
            <a:spAutoFit/>
          </a:bodyPr>
          <a:lstStyle/>
          <a:p>
            <a:r>
              <a:rPr lang="en-US" sz="2000" b="1" dirty="0" smtClean="0">
                <a:solidFill>
                  <a:schemeClr val="tx1"/>
                </a:solidFill>
                <a:latin typeface="+mn-lt"/>
              </a:rPr>
              <a:t>Another interpretation is that the GEKS comparison is a geometric average of the set of all star comparisons.</a:t>
            </a:r>
          </a:p>
          <a:p>
            <a:r>
              <a:rPr lang="en-US" sz="1800" b="1" dirty="0" smtClean="0">
                <a:solidFill>
                  <a:srgbClr val="0033CC"/>
                </a:solidFill>
                <a:latin typeface="+mn-lt"/>
              </a:rPr>
              <a:t>A “star” comparison is where comparisons between any two countries is obtained through the star country.</a:t>
            </a:r>
          </a:p>
          <a:p>
            <a:endParaRPr lang="en-US" sz="2000" b="1" dirty="0">
              <a:solidFill>
                <a:srgbClr val="0033CC"/>
              </a:solidFill>
              <a:latin typeface="+mn-lt"/>
            </a:endParaRPr>
          </a:p>
          <a:p>
            <a:endParaRPr lang="en-US" sz="2000" b="1" dirty="0" smtClean="0">
              <a:solidFill>
                <a:srgbClr val="0033CC"/>
              </a:solidFill>
              <a:latin typeface="+mn-lt"/>
            </a:endParaRPr>
          </a:p>
          <a:p>
            <a:endParaRPr lang="en-US" sz="2000" b="1" dirty="0">
              <a:solidFill>
                <a:srgbClr val="0033CC"/>
              </a:solidFill>
              <a:latin typeface="+mn-lt"/>
            </a:endParaRPr>
          </a:p>
          <a:p>
            <a:endParaRPr lang="en-US" sz="2000" b="1" dirty="0" smtClean="0">
              <a:solidFill>
                <a:srgbClr val="0033CC"/>
              </a:solidFill>
              <a:latin typeface="+mn-lt"/>
            </a:endParaRPr>
          </a:p>
          <a:p>
            <a:endParaRPr lang="en-US" sz="2000" b="1" dirty="0">
              <a:solidFill>
                <a:srgbClr val="0033CC"/>
              </a:solidFill>
              <a:latin typeface="+mn-lt"/>
            </a:endParaRPr>
          </a:p>
          <a:p>
            <a:endParaRPr lang="en-US" sz="2000" b="1" dirty="0" smtClean="0">
              <a:solidFill>
                <a:srgbClr val="0033CC"/>
              </a:solidFill>
              <a:latin typeface="+mn-lt"/>
            </a:endParaRPr>
          </a:p>
          <a:p>
            <a:endParaRPr lang="en-US" sz="2000" b="1" dirty="0">
              <a:solidFill>
                <a:srgbClr val="0033CC"/>
              </a:solidFill>
              <a:latin typeface="+mn-lt"/>
            </a:endParaRPr>
          </a:p>
          <a:p>
            <a:endParaRPr lang="en-US" sz="2000" b="1" dirty="0" smtClean="0">
              <a:solidFill>
                <a:srgbClr val="0033CC"/>
              </a:solidFill>
              <a:latin typeface="+mn-lt"/>
            </a:endParaRPr>
          </a:p>
          <a:p>
            <a:pPr marL="342900" indent="-342900">
              <a:buFont typeface="Arial" panose="020B0604020202020204" pitchFamily="34" charset="0"/>
              <a:buChar char="•"/>
            </a:pPr>
            <a:r>
              <a:rPr lang="en-US" sz="1800" b="1" dirty="0" smtClean="0">
                <a:solidFill>
                  <a:srgbClr val="0033CC"/>
                </a:solidFill>
                <a:latin typeface="+mn-lt"/>
              </a:rPr>
              <a:t>All comparison are through USA</a:t>
            </a:r>
          </a:p>
          <a:p>
            <a:pPr marL="342900" indent="-342900">
              <a:buFont typeface="Arial" panose="020B0604020202020204" pitchFamily="34" charset="0"/>
              <a:buChar char="•"/>
            </a:pPr>
            <a:r>
              <a:rPr lang="en-US" sz="1800" b="1" dirty="0" smtClean="0">
                <a:solidFill>
                  <a:srgbClr val="0033CC"/>
                </a:solidFill>
                <a:latin typeface="+mn-lt"/>
              </a:rPr>
              <a:t>For any pair of countries, say Germany and Egypt, comparison will depend on the “star” country selected. This means we get M different comparisons based on different stars.</a:t>
            </a:r>
          </a:p>
          <a:p>
            <a:pPr marL="342900" indent="-342900">
              <a:buFont typeface="Arial" panose="020B0604020202020204" pitchFamily="34" charset="0"/>
              <a:buChar char="•"/>
            </a:pPr>
            <a:r>
              <a:rPr lang="en-US" sz="1800" b="1" dirty="0" smtClean="0">
                <a:solidFill>
                  <a:srgbClr val="0033CC"/>
                </a:solidFill>
                <a:latin typeface="+mn-lt"/>
              </a:rPr>
              <a:t>GEKS simply uses the geometric mean of all such star comparisons</a:t>
            </a:r>
          </a:p>
        </p:txBody>
      </p:sp>
      <p:sp>
        <p:nvSpPr>
          <p:cNvPr id="2" name="TextBox 1"/>
          <p:cNvSpPr txBox="1"/>
          <p:nvPr/>
        </p:nvSpPr>
        <p:spPr>
          <a:xfrm>
            <a:off x="3635896" y="3501008"/>
            <a:ext cx="936104" cy="400110"/>
          </a:xfrm>
          <a:prstGeom prst="rect">
            <a:avLst/>
          </a:prstGeom>
          <a:solidFill>
            <a:schemeClr val="accent1">
              <a:lumMod val="60000"/>
              <a:lumOff val="40000"/>
            </a:schemeClr>
          </a:solidFill>
          <a:ln>
            <a:solidFill>
              <a:srgbClr val="0033CC"/>
            </a:solidFill>
          </a:ln>
        </p:spPr>
        <p:txBody>
          <a:bodyPr wrap="square" rtlCol="0">
            <a:spAutoFit/>
          </a:bodyPr>
          <a:lstStyle/>
          <a:p>
            <a:pPr algn="ctr"/>
            <a:r>
              <a:rPr lang="en-US" sz="2000" b="1" dirty="0" smtClean="0">
                <a:solidFill>
                  <a:srgbClr val="C00000"/>
                </a:solidFill>
                <a:latin typeface="+mn-lt"/>
              </a:rPr>
              <a:t>USA</a:t>
            </a:r>
            <a:endParaRPr lang="en-US" sz="2000" b="1" dirty="0">
              <a:solidFill>
                <a:srgbClr val="C00000"/>
              </a:solidFill>
              <a:latin typeface="+mn-lt"/>
            </a:endParaRPr>
          </a:p>
        </p:txBody>
      </p:sp>
      <p:sp>
        <p:nvSpPr>
          <p:cNvPr id="7" name="TextBox 6"/>
          <p:cNvSpPr txBox="1"/>
          <p:nvPr/>
        </p:nvSpPr>
        <p:spPr>
          <a:xfrm>
            <a:off x="5107902" y="3075846"/>
            <a:ext cx="1152128" cy="369332"/>
          </a:xfrm>
          <a:prstGeom prst="rect">
            <a:avLst/>
          </a:prstGeom>
          <a:solidFill>
            <a:srgbClr val="FFFF99"/>
          </a:solidFill>
          <a:ln>
            <a:solidFill>
              <a:srgbClr val="0033CC"/>
            </a:solidFill>
          </a:ln>
        </p:spPr>
        <p:txBody>
          <a:bodyPr wrap="square" rtlCol="0">
            <a:spAutoFit/>
          </a:bodyPr>
          <a:lstStyle/>
          <a:p>
            <a:pPr algn="ctr"/>
            <a:r>
              <a:rPr lang="en-US" sz="1800" b="1" dirty="0" smtClean="0">
                <a:solidFill>
                  <a:srgbClr val="C00000"/>
                </a:solidFill>
                <a:latin typeface="+mn-lt"/>
              </a:rPr>
              <a:t>Germany</a:t>
            </a:r>
            <a:endParaRPr lang="en-US" sz="1800" b="1" dirty="0">
              <a:solidFill>
                <a:srgbClr val="C00000"/>
              </a:solidFill>
              <a:latin typeface="+mn-lt"/>
            </a:endParaRPr>
          </a:p>
        </p:txBody>
      </p:sp>
      <p:sp>
        <p:nvSpPr>
          <p:cNvPr id="9" name="TextBox 8"/>
          <p:cNvSpPr txBox="1"/>
          <p:nvPr/>
        </p:nvSpPr>
        <p:spPr>
          <a:xfrm>
            <a:off x="4932040" y="4303874"/>
            <a:ext cx="936104" cy="400110"/>
          </a:xfrm>
          <a:prstGeom prst="rect">
            <a:avLst/>
          </a:prstGeom>
          <a:solidFill>
            <a:srgbClr val="FFFF99"/>
          </a:solidFill>
          <a:ln>
            <a:solidFill>
              <a:srgbClr val="0033CC"/>
            </a:solidFill>
          </a:ln>
        </p:spPr>
        <p:txBody>
          <a:bodyPr wrap="square" rtlCol="0">
            <a:spAutoFit/>
          </a:bodyPr>
          <a:lstStyle/>
          <a:p>
            <a:pPr algn="ctr"/>
            <a:r>
              <a:rPr lang="en-US" sz="2000" b="1" dirty="0" smtClean="0">
                <a:solidFill>
                  <a:srgbClr val="C00000"/>
                </a:solidFill>
                <a:latin typeface="+mn-lt"/>
              </a:rPr>
              <a:t>Brazil</a:t>
            </a:r>
            <a:endParaRPr lang="en-US" sz="2000" b="1" dirty="0">
              <a:solidFill>
                <a:srgbClr val="C00000"/>
              </a:solidFill>
              <a:latin typeface="+mn-lt"/>
            </a:endParaRPr>
          </a:p>
        </p:txBody>
      </p:sp>
      <p:sp>
        <p:nvSpPr>
          <p:cNvPr id="10" name="TextBox 9"/>
          <p:cNvSpPr txBox="1"/>
          <p:nvPr/>
        </p:nvSpPr>
        <p:spPr>
          <a:xfrm>
            <a:off x="2627784" y="4293096"/>
            <a:ext cx="936104" cy="400110"/>
          </a:xfrm>
          <a:prstGeom prst="rect">
            <a:avLst/>
          </a:prstGeom>
          <a:solidFill>
            <a:srgbClr val="FFFF99"/>
          </a:solidFill>
          <a:ln>
            <a:solidFill>
              <a:srgbClr val="0033CC"/>
            </a:solidFill>
          </a:ln>
        </p:spPr>
        <p:txBody>
          <a:bodyPr wrap="square" rtlCol="0">
            <a:spAutoFit/>
          </a:bodyPr>
          <a:lstStyle/>
          <a:p>
            <a:pPr algn="ctr"/>
            <a:r>
              <a:rPr lang="en-US" sz="2000" b="1" dirty="0" smtClean="0">
                <a:solidFill>
                  <a:srgbClr val="C00000"/>
                </a:solidFill>
                <a:latin typeface="+mn-lt"/>
              </a:rPr>
              <a:t>Egypt</a:t>
            </a:r>
            <a:endParaRPr lang="en-US" sz="2000" b="1" dirty="0">
              <a:solidFill>
                <a:srgbClr val="C00000"/>
              </a:solidFill>
              <a:latin typeface="+mn-lt"/>
            </a:endParaRPr>
          </a:p>
        </p:txBody>
      </p:sp>
      <p:sp>
        <p:nvSpPr>
          <p:cNvPr id="11" name="TextBox 10"/>
          <p:cNvSpPr txBox="1"/>
          <p:nvPr/>
        </p:nvSpPr>
        <p:spPr>
          <a:xfrm>
            <a:off x="1691680" y="3501008"/>
            <a:ext cx="936104" cy="369332"/>
          </a:xfrm>
          <a:prstGeom prst="rect">
            <a:avLst/>
          </a:prstGeom>
          <a:solidFill>
            <a:srgbClr val="FFFF99"/>
          </a:solidFill>
          <a:ln>
            <a:solidFill>
              <a:srgbClr val="0033CC"/>
            </a:solidFill>
          </a:ln>
        </p:spPr>
        <p:txBody>
          <a:bodyPr wrap="square" rtlCol="0">
            <a:spAutoFit/>
          </a:bodyPr>
          <a:lstStyle/>
          <a:p>
            <a:pPr algn="ctr"/>
            <a:r>
              <a:rPr lang="en-US" sz="1800" b="1" dirty="0" smtClean="0">
                <a:solidFill>
                  <a:srgbClr val="C00000"/>
                </a:solidFill>
                <a:latin typeface="+mn-lt"/>
              </a:rPr>
              <a:t>Ghana</a:t>
            </a:r>
            <a:endParaRPr lang="en-US" sz="1800" b="1" dirty="0">
              <a:solidFill>
                <a:srgbClr val="C00000"/>
              </a:solidFill>
              <a:latin typeface="+mn-lt"/>
            </a:endParaRPr>
          </a:p>
        </p:txBody>
      </p:sp>
      <p:sp>
        <p:nvSpPr>
          <p:cNvPr id="12" name="TextBox 11"/>
          <p:cNvSpPr txBox="1"/>
          <p:nvPr/>
        </p:nvSpPr>
        <p:spPr>
          <a:xfrm>
            <a:off x="3538658" y="2479748"/>
            <a:ext cx="936104" cy="369332"/>
          </a:xfrm>
          <a:prstGeom prst="rect">
            <a:avLst/>
          </a:prstGeom>
          <a:solidFill>
            <a:srgbClr val="FFFF99"/>
          </a:solidFill>
          <a:ln>
            <a:solidFill>
              <a:schemeClr val="accent2"/>
            </a:solidFill>
          </a:ln>
        </p:spPr>
        <p:txBody>
          <a:bodyPr wrap="square" rtlCol="0">
            <a:spAutoFit/>
          </a:bodyPr>
          <a:lstStyle/>
          <a:p>
            <a:pPr algn="ctr"/>
            <a:r>
              <a:rPr lang="en-US" sz="1800" b="1" dirty="0" smtClean="0">
                <a:solidFill>
                  <a:srgbClr val="C00000"/>
                </a:solidFill>
                <a:latin typeface="+mn-lt"/>
              </a:rPr>
              <a:t>India</a:t>
            </a:r>
            <a:endParaRPr lang="en-US" sz="1800" b="1" dirty="0">
              <a:solidFill>
                <a:srgbClr val="C00000"/>
              </a:solidFill>
              <a:latin typeface="+mn-lt"/>
            </a:endParaRPr>
          </a:p>
        </p:txBody>
      </p:sp>
      <p:sp>
        <p:nvSpPr>
          <p:cNvPr id="13" name="TextBox 12"/>
          <p:cNvSpPr txBox="1"/>
          <p:nvPr/>
        </p:nvSpPr>
        <p:spPr>
          <a:xfrm>
            <a:off x="1979712" y="2650685"/>
            <a:ext cx="936104" cy="369332"/>
          </a:xfrm>
          <a:prstGeom prst="rect">
            <a:avLst/>
          </a:prstGeom>
          <a:solidFill>
            <a:srgbClr val="FFFF99"/>
          </a:solidFill>
          <a:ln>
            <a:solidFill>
              <a:srgbClr val="0033CC"/>
            </a:solidFill>
          </a:ln>
        </p:spPr>
        <p:txBody>
          <a:bodyPr wrap="square" rtlCol="0">
            <a:spAutoFit/>
          </a:bodyPr>
          <a:lstStyle/>
          <a:p>
            <a:pPr algn="ctr"/>
            <a:r>
              <a:rPr lang="en-US" sz="1800" b="1" dirty="0" smtClean="0">
                <a:solidFill>
                  <a:srgbClr val="C00000"/>
                </a:solidFill>
                <a:latin typeface="+mn-lt"/>
              </a:rPr>
              <a:t>China</a:t>
            </a:r>
            <a:endParaRPr lang="en-US" sz="1800" b="1" dirty="0">
              <a:solidFill>
                <a:srgbClr val="C00000"/>
              </a:solidFill>
              <a:latin typeface="+mn-lt"/>
            </a:endParaRPr>
          </a:p>
        </p:txBody>
      </p:sp>
      <p:cxnSp>
        <p:nvCxnSpPr>
          <p:cNvPr id="6" name="Straight Arrow Connector 5"/>
          <p:cNvCxnSpPr>
            <a:stCxn id="12" idx="2"/>
          </p:cNvCxnSpPr>
          <p:nvPr/>
        </p:nvCxnSpPr>
        <p:spPr bwMode="auto">
          <a:xfrm>
            <a:off x="4006710" y="2849080"/>
            <a:ext cx="0" cy="6519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915816" y="3020017"/>
            <a:ext cx="720080" cy="4809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a:stCxn id="11" idx="3"/>
            <a:endCxn id="2" idx="1"/>
          </p:cNvCxnSpPr>
          <p:nvPr/>
        </p:nvCxnSpPr>
        <p:spPr bwMode="auto">
          <a:xfrm>
            <a:off x="2627784" y="3685674"/>
            <a:ext cx="1008112" cy="153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V="1">
            <a:off x="3563888" y="3901118"/>
            <a:ext cx="360040" cy="3919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H="1" flipV="1">
            <a:off x="4572000" y="3901118"/>
            <a:ext cx="360040" cy="3919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a:stCxn id="7" idx="1"/>
            <a:endCxn id="2" idx="3"/>
          </p:cNvCxnSpPr>
          <p:nvPr/>
        </p:nvCxnSpPr>
        <p:spPr bwMode="auto">
          <a:xfrm flipH="1">
            <a:off x="4572000" y="3260512"/>
            <a:ext cx="535902" cy="4405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16672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16632"/>
            <a:ext cx="6696744" cy="830997"/>
          </a:xfrm>
          <a:prstGeom prst="rect">
            <a:avLst/>
          </a:prstGeom>
          <a:noFill/>
        </p:spPr>
        <p:txBody>
          <a:bodyPr wrap="square" rtlCol="0">
            <a:spAutoFit/>
          </a:bodyPr>
          <a:lstStyle/>
          <a:p>
            <a:pPr algn="ctr"/>
            <a:r>
              <a:rPr lang="en-US" b="1" dirty="0" smtClean="0">
                <a:solidFill>
                  <a:srgbClr val="C00000"/>
                </a:solidFill>
                <a:latin typeface="+mj-lt"/>
              </a:rPr>
              <a:t>GEKS and below Basic heading Level aggregation</a:t>
            </a:r>
            <a:endParaRPr lang="en-US" b="1" dirty="0">
              <a:solidFill>
                <a:srgbClr val="C00000"/>
              </a:solidFill>
              <a:latin typeface="+mj-lt"/>
            </a:endParaRPr>
          </a:p>
        </p:txBody>
      </p:sp>
      <p:sp>
        <p:nvSpPr>
          <p:cNvPr id="4" name="TextBox 3"/>
          <p:cNvSpPr txBox="1"/>
          <p:nvPr/>
        </p:nvSpPr>
        <p:spPr>
          <a:xfrm>
            <a:off x="827584" y="1064260"/>
            <a:ext cx="7056784" cy="5447645"/>
          </a:xfrm>
          <a:prstGeom prst="rect">
            <a:avLst/>
          </a:prstGeom>
          <a:noFill/>
        </p:spPr>
        <p:txBody>
          <a:bodyPr wrap="square" rtlCol="0">
            <a:spAutoFit/>
          </a:bodyPr>
          <a:lstStyle/>
          <a:p>
            <a:r>
              <a:rPr lang="en-US" sz="2000" b="1" dirty="0" smtClean="0">
                <a:solidFill>
                  <a:schemeClr val="tx1"/>
                </a:solidFill>
                <a:latin typeface="+mn-lt"/>
              </a:rPr>
              <a:t>In this case only price data are available and no expenditure data are available. The price tableau is given by:</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r>
              <a:rPr lang="en-US" sz="1800" b="1" dirty="0" smtClean="0">
                <a:solidFill>
                  <a:schemeClr val="tx1"/>
                </a:solidFill>
                <a:latin typeface="+mn-lt"/>
              </a:rPr>
              <a:t>We consider three cases: </a:t>
            </a:r>
          </a:p>
          <a:p>
            <a:pPr lvl="1"/>
            <a:r>
              <a:rPr lang="en-US" sz="1800" b="1" dirty="0" smtClean="0">
                <a:solidFill>
                  <a:srgbClr val="0066FF"/>
                </a:solidFill>
                <a:latin typeface="+mn-lt"/>
              </a:rPr>
              <a:t>Price tableau is complete – all items are priced in all countries</a:t>
            </a:r>
          </a:p>
          <a:p>
            <a:pPr lvl="1"/>
            <a:r>
              <a:rPr lang="en-US" sz="1800" b="1" dirty="0" smtClean="0">
                <a:solidFill>
                  <a:srgbClr val="0066FF"/>
                </a:solidFill>
                <a:latin typeface="+mn-lt"/>
              </a:rPr>
              <a:t>Price tableau is incomplete – not all items are priced in all countries</a:t>
            </a:r>
          </a:p>
          <a:p>
            <a:pPr lvl="2"/>
            <a:r>
              <a:rPr lang="en-US" sz="1800" b="1" dirty="0" smtClean="0">
                <a:solidFill>
                  <a:srgbClr val="0066FF"/>
                </a:solidFill>
                <a:latin typeface="+mn-lt"/>
              </a:rPr>
              <a:t>Out of the goods prices, each country designates a certain number of commodities as important/representative</a:t>
            </a:r>
          </a:p>
        </p:txBody>
      </p:sp>
      <p:sp>
        <p:nvSpPr>
          <p:cNvPr id="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
          <p:cNvGraphicFramePr>
            <a:graphicFrameLocks noChangeAspect="1"/>
          </p:cNvGraphicFramePr>
          <p:nvPr>
            <p:extLst/>
          </p:nvPr>
        </p:nvGraphicFramePr>
        <p:xfrm>
          <a:off x="3603625" y="3151188"/>
          <a:ext cx="114300" cy="177800"/>
        </p:xfrm>
        <a:graphic>
          <a:graphicData uri="http://schemas.openxmlformats.org/presentationml/2006/ole">
            <mc:AlternateContent xmlns:mc="http://schemas.openxmlformats.org/markup-compatibility/2006">
              <mc:Choice xmlns:v="urn:schemas-microsoft-com:vml" Requires="v">
                <p:oleObj spid="_x0000_s195593"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3603625" y="3151188"/>
                        <a:ext cx="114300" cy="177800"/>
                      </a:xfrm>
                      <a:prstGeom prst="rect">
                        <a:avLst/>
                      </a:prstGeom>
                    </p:spPr>
                  </p:pic>
                </p:oleObj>
              </mc:Fallback>
            </mc:AlternateContent>
          </a:graphicData>
        </a:graphic>
      </p:graphicFrame>
      <p:graphicFrame>
        <p:nvGraphicFramePr>
          <p:cNvPr id="8" name="Table 7"/>
          <p:cNvGraphicFramePr>
            <a:graphicFrameLocks noGrp="1"/>
          </p:cNvGraphicFramePr>
          <p:nvPr>
            <p:extLst/>
          </p:nvPr>
        </p:nvGraphicFramePr>
        <p:xfrm>
          <a:off x="1211796" y="1942148"/>
          <a:ext cx="6288360" cy="2595880"/>
        </p:xfrm>
        <a:graphic>
          <a:graphicData uri="http://schemas.openxmlformats.org/drawingml/2006/table">
            <a:tbl>
              <a:tblPr firstRow="1" bandRow="1">
                <a:tableStyleId>{5C22544A-7EE6-4342-B048-85BDC9FD1C3A}</a:tableStyleId>
              </a:tblPr>
              <a:tblGrid>
                <a:gridCol w="1219200"/>
                <a:gridCol w="1219200"/>
                <a:gridCol w="1219200"/>
                <a:gridCol w="1219200"/>
                <a:gridCol w="1411560"/>
              </a:tblGrid>
              <a:tr h="370840">
                <a:tc>
                  <a:txBody>
                    <a:bodyPr/>
                    <a:lstStyle/>
                    <a:p>
                      <a:endParaRPr lang="en-US" sz="1400" dirty="0"/>
                    </a:p>
                  </a:txBody>
                  <a:tcPr>
                    <a:solidFill>
                      <a:srgbClr val="00B050"/>
                    </a:solidFill>
                  </a:tcPr>
                </a:tc>
                <a:tc>
                  <a:txBody>
                    <a:bodyPr/>
                    <a:lstStyle/>
                    <a:p>
                      <a:r>
                        <a:rPr lang="en-US" sz="1400" dirty="0" smtClean="0"/>
                        <a:t>country 1</a:t>
                      </a:r>
                      <a:endParaRPr lang="en-US" sz="1400" dirty="0"/>
                    </a:p>
                  </a:txBody>
                  <a:tcPr/>
                </a:tc>
                <a:tc>
                  <a:txBody>
                    <a:bodyPr/>
                    <a:lstStyle/>
                    <a:p>
                      <a:r>
                        <a:rPr lang="en-US" sz="1400" dirty="0" smtClean="0"/>
                        <a:t>Country 2</a:t>
                      </a:r>
                      <a:endParaRPr lang="en-US" sz="1400" dirty="0"/>
                    </a:p>
                  </a:txBody>
                  <a:tcPr/>
                </a:tc>
                <a:tc>
                  <a:txBody>
                    <a:bodyPr/>
                    <a:lstStyle/>
                    <a:p>
                      <a:pPr algn="ctr"/>
                      <a:r>
                        <a:rPr lang="en-US" sz="1400" dirty="0" smtClean="0"/>
                        <a:t>……</a:t>
                      </a:r>
                      <a:endParaRPr lang="en-US" sz="1400" dirty="0"/>
                    </a:p>
                  </a:txBody>
                  <a:tcPr/>
                </a:tc>
                <a:tc>
                  <a:txBody>
                    <a:bodyPr/>
                    <a:lstStyle/>
                    <a:p>
                      <a:r>
                        <a:rPr lang="en-US" sz="1400" dirty="0" smtClean="0"/>
                        <a:t>Country</a:t>
                      </a:r>
                      <a:r>
                        <a:rPr lang="en-US" sz="1400" baseline="0" dirty="0" smtClean="0"/>
                        <a:t> M</a:t>
                      </a:r>
                      <a:endParaRPr lang="en-US" sz="1400" dirty="0"/>
                    </a:p>
                  </a:txBody>
                  <a:tcPr/>
                </a:tc>
              </a:tr>
              <a:tr h="370840">
                <a:tc>
                  <a:txBody>
                    <a:bodyPr/>
                    <a:lstStyle/>
                    <a:p>
                      <a:r>
                        <a:rPr lang="en-US" sz="1400" dirty="0" smtClean="0"/>
                        <a:t>Commodity 1</a:t>
                      </a:r>
                      <a:endParaRPr lang="en-US" sz="1400" dirty="0"/>
                    </a:p>
                  </a:txBody>
                  <a:tcPr>
                    <a:solidFill>
                      <a:srgbClr val="00B050"/>
                    </a:solidFill>
                  </a:tcPr>
                </a:tc>
                <a:tc>
                  <a:txBody>
                    <a:bodyPr/>
                    <a:lstStyle/>
                    <a:p>
                      <a:r>
                        <a:rPr lang="en-US" sz="1400" b="1" i="1" dirty="0" smtClean="0"/>
                        <a:t>p</a:t>
                      </a:r>
                      <a:r>
                        <a:rPr lang="en-US" sz="1400" b="1" i="1" baseline="-25000" dirty="0" smtClean="0"/>
                        <a:t>11</a:t>
                      </a:r>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a:t>
                      </a:r>
                      <a:r>
                        <a:rPr lang="en-US" sz="1400" b="1" i="1" baseline="-25000" dirty="0" smtClean="0"/>
                        <a:t>12</a:t>
                      </a:r>
                      <a:endParaRPr lang="en-US" sz="14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a:t>
                      </a:r>
                      <a:r>
                        <a:rPr lang="en-US" sz="1400" b="1" i="1" baseline="-25000" dirty="0" smtClean="0"/>
                        <a:t>1j</a:t>
                      </a:r>
                      <a:endParaRPr lang="en-US" sz="14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a:t>
                      </a:r>
                      <a:r>
                        <a:rPr lang="en-US" sz="1400" b="1" i="1" baseline="-25000" dirty="0" smtClean="0"/>
                        <a:t>1M</a:t>
                      </a:r>
                      <a:endParaRPr lang="en-US" sz="1400" b="1" i="1" dirty="0" smtClean="0"/>
                    </a:p>
                  </a:txBody>
                  <a:tcPr/>
                </a:tc>
              </a:tr>
              <a:tr h="370840">
                <a:tc>
                  <a:txBody>
                    <a:bodyPr/>
                    <a:lstStyle/>
                    <a:p>
                      <a:r>
                        <a:rPr lang="en-US" sz="1400" dirty="0" smtClean="0"/>
                        <a:t>Commodity 2</a:t>
                      </a:r>
                      <a:endParaRPr lang="en-US" sz="1400" dirty="0"/>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a:t>
                      </a:r>
                      <a:r>
                        <a:rPr lang="en-US" sz="1400" b="1" i="1" baseline="-25000" dirty="0" smtClean="0"/>
                        <a:t>21</a:t>
                      </a:r>
                      <a:endParaRPr lang="en-US" sz="1400" b="1" i="1" dirty="0" smtClean="0"/>
                    </a:p>
                  </a:txBody>
                  <a:tcPr/>
                </a:tc>
                <a:tc>
                  <a:txBody>
                    <a:bodyPr/>
                    <a:lstStyle/>
                    <a:p>
                      <a:endParaRPr lang="en-US" sz="1400" dirty="0"/>
                    </a:p>
                  </a:txBody>
                  <a:tcPr/>
                </a:tc>
                <a:tc>
                  <a:txBody>
                    <a:bodyPr/>
                    <a:lstStyle/>
                    <a:p>
                      <a:endParaRPr lang="en-US" sz="1400"/>
                    </a:p>
                  </a:txBody>
                  <a:tcPr/>
                </a:tc>
                <a:tc>
                  <a:txBody>
                    <a:bodyPr/>
                    <a:lstStyle/>
                    <a:p>
                      <a:endParaRPr lang="en-US" sz="1400"/>
                    </a:p>
                  </a:txBody>
                  <a:tcPr/>
                </a:tc>
              </a:tr>
              <a:tr h="370840">
                <a:tc>
                  <a:txBody>
                    <a:bodyPr/>
                    <a:lstStyle/>
                    <a:p>
                      <a:pPr algn="ctr"/>
                      <a:r>
                        <a:rPr lang="en-US" sz="1400" dirty="0" smtClean="0"/>
                        <a:t>……</a:t>
                      </a:r>
                      <a:endParaRPr lang="en-US" sz="1400" dirty="0"/>
                    </a:p>
                  </a:txBody>
                  <a:tcPr>
                    <a:solidFill>
                      <a:srgbClr val="00B050"/>
                    </a:solidFill>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370840">
                <a:tc>
                  <a:txBody>
                    <a:bodyPr/>
                    <a:lstStyle/>
                    <a:p>
                      <a:pPr algn="ctr"/>
                      <a:r>
                        <a:rPr lang="en-US" sz="1400" dirty="0" smtClean="0"/>
                        <a:t>……</a:t>
                      </a:r>
                      <a:endParaRPr lang="en-US" sz="1400" dirty="0"/>
                    </a:p>
                  </a:txBody>
                  <a:tcPr>
                    <a:solidFill>
                      <a:srgbClr val="00B050"/>
                    </a:solidFill>
                  </a:tcPr>
                </a:tc>
                <a:tc>
                  <a:txBody>
                    <a:bodyPr/>
                    <a:lstStyle/>
                    <a:p>
                      <a:endParaRPr lang="en-US" sz="1400"/>
                    </a:p>
                  </a:txBody>
                  <a:tcPr/>
                </a:tc>
                <a:tc>
                  <a:txBody>
                    <a:bodyPr/>
                    <a:lstStyle/>
                    <a:p>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smtClean="0"/>
                        <a:t>p</a:t>
                      </a:r>
                      <a:r>
                        <a:rPr lang="en-US" sz="1400" b="1" i="1" baseline="-25000" dirty="0" err="1" smtClean="0"/>
                        <a:t>ij</a:t>
                      </a:r>
                      <a:endParaRPr lang="en-US" sz="1400" b="1" i="1" dirty="0" smtClean="0"/>
                    </a:p>
                  </a:txBody>
                  <a:tcPr/>
                </a:tc>
                <a:tc>
                  <a:txBody>
                    <a:bodyPr/>
                    <a:lstStyle/>
                    <a:p>
                      <a:endParaRPr lang="en-US" sz="1400"/>
                    </a:p>
                  </a:txBody>
                  <a:tcPr/>
                </a:tc>
              </a:tr>
              <a:tr h="370840">
                <a:tc>
                  <a:txBody>
                    <a:bodyPr/>
                    <a:lstStyle/>
                    <a:p>
                      <a:endParaRPr lang="en-US" sz="1400" dirty="0"/>
                    </a:p>
                  </a:txBody>
                  <a:tcPr>
                    <a:solidFill>
                      <a:srgbClr val="00B050"/>
                    </a:solidFill>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r>
              <a:tr h="370840">
                <a:tc>
                  <a:txBody>
                    <a:bodyPr/>
                    <a:lstStyle/>
                    <a:p>
                      <a:r>
                        <a:rPr lang="en-US" sz="1400" dirty="0" smtClean="0"/>
                        <a:t>Commodity</a:t>
                      </a:r>
                      <a:r>
                        <a:rPr lang="en-US" sz="1400" baseline="0" dirty="0" smtClean="0"/>
                        <a:t> N</a:t>
                      </a:r>
                      <a:endParaRPr lang="en-US" sz="1400" dirty="0"/>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a:t>
                      </a:r>
                      <a:r>
                        <a:rPr lang="en-US" sz="1400" b="1" i="1" baseline="-25000" dirty="0" smtClean="0"/>
                        <a:t>N1</a:t>
                      </a:r>
                      <a:endParaRPr lang="en-US" sz="14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a:t>
                      </a:r>
                      <a:r>
                        <a:rPr lang="en-US" sz="1400" b="1" i="1" baseline="-25000" dirty="0" smtClean="0"/>
                        <a:t>N2</a:t>
                      </a:r>
                      <a:endParaRPr lang="en-US" sz="14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smtClean="0"/>
                        <a:t>p</a:t>
                      </a:r>
                      <a:r>
                        <a:rPr lang="en-US" sz="1400" b="1" i="1" baseline="-25000" dirty="0" err="1" smtClean="0"/>
                        <a:t>Nj</a:t>
                      </a:r>
                      <a:endParaRPr lang="en-US" sz="14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smtClean="0"/>
                        <a:t>p</a:t>
                      </a:r>
                      <a:r>
                        <a:rPr lang="en-US" sz="1400" b="1" i="1" baseline="-25000" dirty="0" err="1" smtClean="0"/>
                        <a:t>NM</a:t>
                      </a:r>
                      <a:endParaRPr lang="en-US" sz="1400" b="1" i="1" dirty="0" smtClean="0"/>
                    </a:p>
                  </a:txBody>
                  <a:tcPr/>
                </a:tc>
              </a:tr>
            </a:tbl>
          </a:graphicData>
        </a:graphic>
      </p:graphicFrame>
    </p:spTree>
    <p:extLst>
      <p:ext uri="{BB962C8B-B14F-4D97-AF65-F5344CB8AC3E}">
        <p14:creationId xmlns:p14="http://schemas.microsoft.com/office/powerpoint/2010/main" val="22447048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16632"/>
            <a:ext cx="6696744" cy="830997"/>
          </a:xfrm>
          <a:prstGeom prst="rect">
            <a:avLst/>
          </a:prstGeom>
          <a:noFill/>
        </p:spPr>
        <p:txBody>
          <a:bodyPr wrap="square" rtlCol="0">
            <a:spAutoFit/>
          </a:bodyPr>
          <a:lstStyle/>
          <a:p>
            <a:pPr algn="ctr"/>
            <a:r>
              <a:rPr lang="en-US" b="1" dirty="0" smtClean="0">
                <a:solidFill>
                  <a:srgbClr val="C00000"/>
                </a:solidFill>
                <a:latin typeface="+mj-lt"/>
              </a:rPr>
              <a:t>GEKS and below Basic heading Level aggregation</a:t>
            </a:r>
            <a:endParaRPr lang="en-US" b="1" dirty="0">
              <a:solidFill>
                <a:srgbClr val="C00000"/>
              </a:solidFill>
              <a:latin typeface="+mj-lt"/>
            </a:endParaRPr>
          </a:p>
        </p:txBody>
      </p:sp>
      <p:sp>
        <p:nvSpPr>
          <p:cNvPr id="4" name="TextBox 3"/>
          <p:cNvSpPr txBox="1"/>
          <p:nvPr/>
        </p:nvSpPr>
        <p:spPr>
          <a:xfrm>
            <a:off x="1043608" y="1340768"/>
            <a:ext cx="7416824" cy="4401205"/>
          </a:xfrm>
          <a:prstGeom prst="rect">
            <a:avLst/>
          </a:prstGeom>
          <a:noFill/>
        </p:spPr>
        <p:txBody>
          <a:bodyPr wrap="square" rtlCol="0">
            <a:spAutoFit/>
          </a:bodyPr>
          <a:lstStyle/>
          <a:p>
            <a:r>
              <a:rPr lang="en-US" sz="2000" b="1" dirty="0" smtClean="0">
                <a:solidFill>
                  <a:schemeClr val="tx1"/>
                </a:solidFill>
                <a:latin typeface="+mn-lt"/>
              </a:rPr>
              <a:t>Price Tableau is complete: All commodities are priced in all countries. Then the price index used is the Jevons index.</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smtClean="0">
              <a:solidFill>
                <a:schemeClr val="tx1"/>
              </a:solidFill>
              <a:latin typeface="+mn-lt"/>
            </a:endParaRPr>
          </a:p>
          <a:p>
            <a:r>
              <a:rPr lang="en-US" sz="2000" b="1" dirty="0" smtClean="0">
                <a:solidFill>
                  <a:schemeClr val="tx1"/>
                </a:solidFill>
                <a:latin typeface="+mn-lt"/>
              </a:rPr>
              <a:t>In this case the index is already transitive.</a:t>
            </a:r>
          </a:p>
          <a:p>
            <a:endParaRPr lang="en-US" sz="2000" b="1" dirty="0">
              <a:solidFill>
                <a:schemeClr val="tx1"/>
              </a:solidFill>
              <a:latin typeface="+mn-lt"/>
            </a:endParaRPr>
          </a:p>
          <a:p>
            <a:r>
              <a:rPr lang="en-US" sz="2000" b="1" dirty="0" smtClean="0">
                <a:solidFill>
                  <a:srgbClr val="0066FF"/>
                </a:solidFill>
                <a:latin typeface="+mn-lt"/>
              </a:rPr>
              <a:t>Price Tableau is incomplete: In this case, only prices of goods which are available in both countries can be used.</a:t>
            </a:r>
          </a:p>
          <a:p>
            <a:endParaRPr lang="en-US" sz="2000" b="1" dirty="0">
              <a:solidFill>
                <a:srgbClr val="0066FF"/>
              </a:solidFill>
              <a:latin typeface="+mn-lt"/>
            </a:endParaRPr>
          </a:p>
          <a:p>
            <a:endParaRPr lang="en-US" sz="2000" b="1" dirty="0" smtClean="0">
              <a:solidFill>
                <a:srgbClr val="0066FF"/>
              </a:solidFill>
              <a:latin typeface="+mn-lt"/>
            </a:endParaRPr>
          </a:p>
          <a:p>
            <a:endParaRPr lang="en-US" sz="2000" b="1" dirty="0">
              <a:solidFill>
                <a:srgbClr val="0066FF"/>
              </a:solidFill>
              <a:latin typeface="+mn-lt"/>
            </a:endParaRPr>
          </a:p>
          <a:p>
            <a:r>
              <a:rPr lang="en-US" sz="2000" b="1" dirty="0" smtClean="0">
                <a:solidFill>
                  <a:srgbClr val="0066FF"/>
                </a:solidFill>
                <a:latin typeface="+mn-lt"/>
              </a:rPr>
              <a:t>Note that this index is not transitive. Then we use GEKS to compute a transitive index.</a:t>
            </a:r>
            <a:endParaRPr lang="en-US" sz="2000" b="1" dirty="0">
              <a:solidFill>
                <a:srgbClr val="0066FF"/>
              </a:solidFill>
              <a:latin typeface="+mn-lt"/>
            </a:endParaRPr>
          </a:p>
        </p:txBody>
      </p:sp>
      <p:graphicFrame>
        <p:nvGraphicFramePr>
          <p:cNvPr id="8" name="Object 7"/>
          <p:cNvGraphicFramePr>
            <a:graphicFrameLocks noChangeAspect="1"/>
          </p:cNvGraphicFramePr>
          <p:nvPr>
            <p:extLst/>
          </p:nvPr>
        </p:nvGraphicFramePr>
        <p:xfrm>
          <a:off x="3280341" y="1982071"/>
          <a:ext cx="1838603" cy="942873"/>
        </p:xfrm>
        <a:graphic>
          <a:graphicData uri="http://schemas.openxmlformats.org/presentationml/2006/ole">
            <mc:AlternateContent xmlns:mc="http://schemas.openxmlformats.org/markup-compatibility/2006">
              <mc:Choice xmlns:v="urn:schemas-microsoft-com:vml" Requires="v">
                <p:oleObj spid="_x0000_s196624" name="Equation" r:id="rId3" imgW="990360" imgH="507960" progId="Equation.DSMT4">
                  <p:embed/>
                </p:oleObj>
              </mc:Choice>
              <mc:Fallback>
                <p:oleObj name="Equation" r:id="rId3" imgW="990360" imgH="507960" progId="Equation.DSMT4">
                  <p:embed/>
                  <p:pic>
                    <p:nvPicPr>
                      <p:cNvPr id="0" name=""/>
                      <p:cNvPicPr/>
                      <p:nvPr/>
                    </p:nvPicPr>
                    <p:blipFill>
                      <a:blip r:embed="rId4"/>
                      <a:stretch>
                        <a:fillRect/>
                      </a:stretch>
                    </p:blipFill>
                    <p:spPr>
                      <a:xfrm>
                        <a:off x="3280341" y="1982071"/>
                        <a:ext cx="1838603" cy="94287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2483767" y="4169836"/>
          <a:ext cx="4647735" cy="843339"/>
        </p:xfrm>
        <a:graphic>
          <a:graphicData uri="http://schemas.openxmlformats.org/presentationml/2006/ole">
            <mc:AlternateContent xmlns:mc="http://schemas.openxmlformats.org/markup-compatibility/2006">
              <mc:Choice xmlns:v="urn:schemas-microsoft-com:vml" Requires="v">
                <p:oleObj spid="_x0000_s196625" name="Equation" r:id="rId5" imgW="3149280" imgH="571320" progId="Equation.DSMT4">
                  <p:embed/>
                </p:oleObj>
              </mc:Choice>
              <mc:Fallback>
                <p:oleObj name="Equation" r:id="rId5" imgW="3149280" imgH="571320" progId="Equation.DSMT4">
                  <p:embed/>
                  <p:pic>
                    <p:nvPicPr>
                      <p:cNvPr id="0" name=""/>
                      <p:cNvPicPr/>
                      <p:nvPr/>
                    </p:nvPicPr>
                    <p:blipFill>
                      <a:blip r:embed="rId6"/>
                      <a:stretch>
                        <a:fillRect/>
                      </a:stretch>
                    </p:blipFill>
                    <p:spPr>
                      <a:xfrm>
                        <a:off x="2483767" y="4169836"/>
                        <a:ext cx="4647735" cy="843339"/>
                      </a:xfrm>
                      <a:prstGeom prst="rect">
                        <a:avLst/>
                      </a:prstGeom>
                    </p:spPr>
                  </p:pic>
                </p:oleObj>
              </mc:Fallback>
            </mc:AlternateContent>
          </a:graphicData>
        </a:graphic>
      </p:graphicFrame>
    </p:spTree>
    <p:extLst>
      <p:ext uri="{BB962C8B-B14F-4D97-AF65-F5344CB8AC3E}">
        <p14:creationId xmlns:p14="http://schemas.microsoft.com/office/powerpoint/2010/main" val="3034259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16632"/>
            <a:ext cx="6696744" cy="830997"/>
          </a:xfrm>
          <a:prstGeom prst="rect">
            <a:avLst/>
          </a:prstGeom>
          <a:noFill/>
        </p:spPr>
        <p:txBody>
          <a:bodyPr wrap="square" rtlCol="0">
            <a:spAutoFit/>
          </a:bodyPr>
          <a:lstStyle/>
          <a:p>
            <a:pPr algn="ctr"/>
            <a:r>
              <a:rPr lang="en-US" b="1" dirty="0" smtClean="0">
                <a:solidFill>
                  <a:srgbClr val="C00000"/>
                </a:solidFill>
                <a:latin typeface="+mj-lt"/>
              </a:rPr>
              <a:t>GEKS and below Basic heading Level aggregation</a:t>
            </a:r>
            <a:endParaRPr lang="en-US" b="1" dirty="0">
              <a:solidFill>
                <a:srgbClr val="C00000"/>
              </a:solidFill>
              <a:latin typeface="+mj-lt"/>
            </a:endParaRPr>
          </a:p>
        </p:txBody>
      </p:sp>
      <p:sp>
        <p:nvSpPr>
          <p:cNvPr id="4" name="TextBox 3"/>
          <p:cNvSpPr txBox="1"/>
          <p:nvPr/>
        </p:nvSpPr>
        <p:spPr>
          <a:xfrm>
            <a:off x="1043608" y="1340768"/>
            <a:ext cx="7416824" cy="5324535"/>
          </a:xfrm>
          <a:prstGeom prst="rect">
            <a:avLst/>
          </a:prstGeom>
          <a:noFill/>
        </p:spPr>
        <p:txBody>
          <a:bodyPr wrap="square" rtlCol="0">
            <a:spAutoFit/>
          </a:bodyPr>
          <a:lstStyle/>
          <a:p>
            <a:r>
              <a:rPr lang="en-US" sz="2000" b="1" dirty="0" smtClean="0">
                <a:solidFill>
                  <a:schemeClr val="tx1"/>
                </a:solidFill>
                <a:latin typeface="+mn-lt"/>
              </a:rPr>
              <a:t>Price Tableau is incomplete and countries indicate which the importance and representativeness of commodities.</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smtClean="0">
              <a:solidFill>
                <a:schemeClr val="tx1"/>
              </a:solidFill>
              <a:latin typeface="+mn-lt"/>
            </a:endParaRPr>
          </a:p>
          <a:p>
            <a:r>
              <a:rPr lang="en-US" sz="2000" b="1" i="1" dirty="0" err="1">
                <a:solidFill>
                  <a:srgbClr val="0066FF"/>
                </a:solidFill>
                <a:latin typeface="+mn-lt"/>
              </a:rPr>
              <a:t>n</a:t>
            </a:r>
            <a:r>
              <a:rPr lang="en-US" sz="2000" b="1" i="1" baseline="-25000" dirty="0" err="1" smtClean="0">
                <a:solidFill>
                  <a:srgbClr val="0066FF"/>
                </a:solidFill>
                <a:latin typeface="+mn-lt"/>
              </a:rPr>
              <a:t>j</a:t>
            </a:r>
            <a:r>
              <a:rPr lang="en-US" sz="2000" b="1" i="1" dirty="0" smtClean="0">
                <a:solidFill>
                  <a:srgbClr val="0066FF"/>
                </a:solidFill>
                <a:latin typeface="+mn-lt"/>
              </a:rPr>
              <a:t> =  </a:t>
            </a:r>
            <a:r>
              <a:rPr lang="en-US" sz="2000" b="1" dirty="0" smtClean="0">
                <a:solidFill>
                  <a:srgbClr val="0066FF"/>
                </a:solidFill>
                <a:latin typeface="+mn-lt"/>
              </a:rPr>
              <a:t>represents the set of representative commodities in country </a:t>
            </a:r>
            <a:r>
              <a:rPr lang="en-US" sz="2000" b="1" i="1" dirty="0" smtClean="0">
                <a:solidFill>
                  <a:srgbClr val="0066FF"/>
                </a:solidFill>
                <a:latin typeface="+mn-lt"/>
              </a:rPr>
              <a:t>j</a:t>
            </a:r>
            <a:r>
              <a:rPr lang="en-US" sz="2000" b="1" dirty="0" smtClean="0">
                <a:solidFill>
                  <a:srgbClr val="0066FF"/>
                </a:solidFill>
                <a:latin typeface="+mn-lt"/>
              </a:rPr>
              <a:t> also priced in </a:t>
            </a:r>
            <a:r>
              <a:rPr lang="en-US" sz="2000" b="1" i="1" dirty="0" smtClean="0">
                <a:solidFill>
                  <a:srgbClr val="0066FF"/>
                </a:solidFill>
                <a:latin typeface="+mn-lt"/>
              </a:rPr>
              <a:t>k.</a:t>
            </a:r>
            <a:endParaRPr lang="en-US" sz="2000" b="1" i="1" dirty="0">
              <a:solidFill>
                <a:srgbClr val="0066FF"/>
              </a:solidFill>
              <a:latin typeface="+mn-lt"/>
            </a:endParaRPr>
          </a:p>
          <a:p>
            <a:r>
              <a:rPr lang="en-US" sz="2000" b="1" i="1" dirty="0" err="1" smtClean="0">
                <a:solidFill>
                  <a:srgbClr val="0066FF"/>
                </a:solidFill>
                <a:latin typeface="+mn-lt"/>
              </a:rPr>
              <a:t>n</a:t>
            </a:r>
            <a:r>
              <a:rPr lang="en-US" sz="2000" b="1" i="1" baseline="-25000" dirty="0" err="1">
                <a:solidFill>
                  <a:srgbClr val="0066FF"/>
                </a:solidFill>
                <a:latin typeface="+mn-lt"/>
              </a:rPr>
              <a:t>k</a:t>
            </a:r>
            <a:r>
              <a:rPr lang="en-US" sz="2000" b="1" i="1" dirty="0" smtClean="0">
                <a:solidFill>
                  <a:srgbClr val="0066FF"/>
                </a:solidFill>
                <a:latin typeface="+mn-lt"/>
              </a:rPr>
              <a:t> </a:t>
            </a:r>
            <a:r>
              <a:rPr lang="en-US" sz="2000" b="1" i="1" dirty="0">
                <a:solidFill>
                  <a:srgbClr val="0066FF"/>
                </a:solidFill>
                <a:latin typeface="+mn-lt"/>
              </a:rPr>
              <a:t>=  </a:t>
            </a:r>
            <a:r>
              <a:rPr lang="en-US" sz="2000" b="1" dirty="0">
                <a:solidFill>
                  <a:srgbClr val="0066FF"/>
                </a:solidFill>
                <a:latin typeface="+mn-lt"/>
              </a:rPr>
              <a:t>represents the set of representative commodities in country </a:t>
            </a:r>
            <a:r>
              <a:rPr lang="en-US" sz="2000" b="1" i="1" dirty="0" smtClean="0">
                <a:solidFill>
                  <a:srgbClr val="0066FF"/>
                </a:solidFill>
                <a:latin typeface="+mn-lt"/>
              </a:rPr>
              <a:t>k </a:t>
            </a:r>
            <a:r>
              <a:rPr lang="en-US" sz="2000" b="1" dirty="0">
                <a:solidFill>
                  <a:srgbClr val="0066FF"/>
                </a:solidFill>
                <a:latin typeface="+mn-lt"/>
              </a:rPr>
              <a:t>also priced in </a:t>
            </a:r>
            <a:r>
              <a:rPr lang="en-US" sz="2000" b="1" i="1" dirty="0">
                <a:solidFill>
                  <a:srgbClr val="0066FF"/>
                </a:solidFill>
                <a:latin typeface="+mn-lt"/>
              </a:rPr>
              <a:t>j</a:t>
            </a:r>
            <a:r>
              <a:rPr lang="en-US" sz="2000" b="1" i="1" dirty="0" smtClean="0">
                <a:solidFill>
                  <a:srgbClr val="0066FF"/>
                </a:solidFill>
                <a:latin typeface="+mn-lt"/>
              </a:rPr>
              <a:t>.</a:t>
            </a:r>
          </a:p>
          <a:p>
            <a:endParaRPr lang="en-US" sz="2000" b="1" i="1" dirty="0">
              <a:solidFill>
                <a:srgbClr val="0066FF"/>
              </a:solidFill>
              <a:latin typeface="+mn-lt"/>
            </a:endParaRPr>
          </a:p>
          <a:p>
            <a:r>
              <a:rPr lang="en-US" sz="2000" b="1" dirty="0" smtClean="0">
                <a:solidFill>
                  <a:srgbClr val="C00000"/>
                </a:solidFill>
                <a:latin typeface="+mn-lt"/>
              </a:rPr>
              <a:t>Then the comparison between the two countries is the geometric average of these two indices – is similar in spirit to Fisher index</a:t>
            </a:r>
          </a:p>
          <a:p>
            <a:endParaRPr lang="en-US" sz="2000" b="1" dirty="0">
              <a:solidFill>
                <a:srgbClr val="C00000"/>
              </a:solidFill>
              <a:latin typeface="+mn-lt"/>
            </a:endParaRPr>
          </a:p>
          <a:p>
            <a:endParaRPr lang="en-US" sz="2000" b="1" dirty="0" smtClean="0">
              <a:solidFill>
                <a:srgbClr val="C00000"/>
              </a:solidFill>
              <a:latin typeface="+mn-lt"/>
            </a:endParaRPr>
          </a:p>
          <a:p>
            <a:endParaRPr lang="en-US" sz="2000" b="1" dirty="0">
              <a:solidFill>
                <a:srgbClr val="C00000"/>
              </a:solidFill>
              <a:latin typeface="+mn-lt"/>
            </a:endParaRPr>
          </a:p>
          <a:p>
            <a:r>
              <a:rPr lang="en-US" sz="2000" b="1" dirty="0" smtClean="0">
                <a:solidFill>
                  <a:srgbClr val="C00000"/>
                </a:solidFill>
                <a:latin typeface="+mn-lt"/>
              </a:rPr>
              <a:t>Note that this index is not transitive – we use GEKS to provide transitive indices.</a:t>
            </a:r>
            <a:endParaRPr lang="en-US" sz="2000" b="1" dirty="0">
              <a:solidFill>
                <a:srgbClr val="C00000"/>
              </a:solidFill>
              <a:latin typeface="+mn-lt"/>
            </a:endParaRPr>
          </a:p>
        </p:txBody>
      </p:sp>
      <p:graphicFrame>
        <p:nvGraphicFramePr>
          <p:cNvPr id="2" name="Object 1"/>
          <p:cNvGraphicFramePr>
            <a:graphicFrameLocks noChangeAspect="1"/>
          </p:cNvGraphicFramePr>
          <p:nvPr>
            <p:extLst/>
          </p:nvPr>
        </p:nvGraphicFramePr>
        <p:xfrm>
          <a:off x="1619672" y="2132856"/>
          <a:ext cx="2088232" cy="713925"/>
        </p:xfrm>
        <a:graphic>
          <a:graphicData uri="http://schemas.openxmlformats.org/presentationml/2006/ole">
            <mc:AlternateContent xmlns:mc="http://schemas.openxmlformats.org/markup-compatibility/2006">
              <mc:Choice xmlns:v="urn:schemas-microsoft-com:vml" Requires="v">
                <p:oleObj spid="_x0000_s197662" name="Equation" r:id="rId3" imgW="1485720" imgH="507960" progId="Equation.DSMT4">
                  <p:embed/>
                </p:oleObj>
              </mc:Choice>
              <mc:Fallback>
                <p:oleObj name="Equation" r:id="rId3" imgW="1485720" imgH="507960" progId="Equation.DSMT4">
                  <p:embed/>
                  <p:pic>
                    <p:nvPicPr>
                      <p:cNvPr id="0" name=""/>
                      <p:cNvPicPr/>
                      <p:nvPr/>
                    </p:nvPicPr>
                    <p:blipFill>
                      <a:blip r:embed="rId4"/>
                      <a:stretch>
                        <a:fillRect/>
                      </a:stretch>
                    </p:blipFill>
                    <p:spPr>
                      <a:xfrm>
                        <a:off x="1619672" y="2132856"/>
                        <a:ext cx="2088232" cy="71392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622801" y="2133600"/>
          <a:ext cx="1893416" cy="675367"/>
        </p:xfrm>
        <a:graphic>
          <a:graphicData uri="http://schemas.openxmlformats.org/presentationml/2006/ole">
            <mc:AlternateContent xmlns:mc="http://schemas.openxmlformats.org/markup-compatibility/2006">
              <mc:Choice xmlns:v="urn:schemas-microsoft-com:vml" Requires="v">
                <p:oleObj spid="_x0000_s197663" name="Equation" r:id="rId5" imgW="1422360" imgH="507960" progId="Equation.DSMT4">
                  <p:embed/>
                </p:oleObj>
              </mc:Choice>
              <mc:Fallback>
                <p:oleObj name="Equation" r:id="rId5" imgW="1422360" imgH="507960" progId="Equation.DSMT4">
                  <p:embed/>
                  <p:pic>
                    <p:nvPicPr>
                      <p:cNvPr id="0" name=""/>
                      <p:cNvPicPr/>
                      <p:nvPr/>
                    </p:nvPicPr>
                    <p:blipFill>
                      <a:blip r:embed="rId6"/>
                      <a:stretch>
                        <a:fillRect/>
                      </a:stretch>
                    </p:blipFill>
                    <p:spPr>
                      <a:xfrm>
                        <a:off x="4622801" y="2133600"/>
                        <a:ext cx="1893416" cy="675367"/>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3689350" y="2117725"/>
          <a:ext cx="114300" cy="177800"/>
        </p:xfrm>
        <a:graphic>
          <a:graphicData uri="http://schemas.openxmlformats.org/presentationml/2006/ole">
            <mc:AlternateContent xmlns:mc="http://schemas.openxmlformats.org/markup-compatibility/2006">
              <mc:Choice xmlns:v="urn:schemas-microsoft-com:vml" Requires="v">
                <p:oleObj spid="_x0000_s197664" name="Equation" r:id="rId7" imgW="114120" imgH="177480" progId="Equation.DSMT4">
                  <p:embed/>
                </p:oleObj>
              </mc:Choice>
              <mc:Fallback>
                <p:oleObj name="Equation" r:id="rId7" imgW="114120" imgH="177480" progId="Equation.DSMT4">
                  <p:embed/>
                  <p:pic>
                    <p:nvPicPr>
                      <p:cNvPr id="0" name=""/>
                      <p:cNvPicPr/>
                      <p:nvPr/>
                    </p:nvPicPr>
                    <p:blipFill>
                      <a:blip r:embed="rId8"/>
                      <a:stretch>
                        <a:fillRect/>
                      </a:stretch>
                    </p:blipFill>
                    <p:spPr>
                      <a:xfrm>
                        <a:off x="3689350" y="2117725"/>
                        <a:ext cx="114300" cy="17780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619671" y="5085184"/>
          <a:ext cx="5678345" cy="864096"/>
        </p:xfrm>
        <a:graphic>
          <a:graphicData uri="http://schemas.openxmlformats.org/presentationml/2006/ole">
            <mc:AlternateContent xmlns:mc="http://schemas.openxmlformats.org/markup-compatibility/2006">
              <mc:Choice xmlns:v="urn:schemas-microsoft-com:vml" Requires="v">
                <p:oleObj spid="_x0000_s197665" name="Equation" r:id="rId9" imgW="3504960" imgH="533160" progId="Equation.DSMT4">
                  <p:embed/>
                </p:oleObj>
              </mc:Choice>
              <mc:Fallback>
                <p:oleObj name="Equation" r:id="rId9" imgW="3504960" imgH="533160" progId="Equation.DSMT4">
                  <p:embed/>
                  <p:pic>
                    <p:nvPicPr>
                      <p:cNvPr id="0" name=""/>
                      <p:cNvPicPr/>
                      <p:nvPr/>
                    </p:nvPicPr>
                    <p:blipFill>
                      <a:blip r:embed="rId10"/>
                      <a:stretch>
                        <a:fillRect/>
                      </a:stretch>
                    </p:blipFill>
                    <p:spPr>
                      <a:xfrm>
                        <a:off x="1619671" y="5085184"/>
                        <a:ext cx="5678345" cy="864096"/>
                      </a:xfrm>
                      <a:prstGeom prst="rect">
                        <a:avLst/>
                      </a:prstGeom>
                    </p:spPr>
                  </p:pic>
                </p:oleObj>
              </mc:Fallback>
            </mc:AlternateContent>
          </a:graphicData>
        </a:graphic>
      </p:graphicFrame>
    </p:spTree>
    <p:extLst>
      <p:ext uri="{BB962C8B-B14F-4D97-AF65-F5344CB8AC3E}">
        <p14:creationId xmlns:p14="http://schemas.microsoft.com/office/powerpoint/2010/main" val="669595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1393032" y="1143000"/>
            <a:ext cx="6607969" cy="628650"/>
          </a:xfrm>
          <a:noFill/>
          <a:ln>
            <a:miter lim="800000"/>
            <a:headEnd/>
            <a:tailEnd/>
          </a:ln>
        </p:spPr>
        <p:txBody>
          <a:bodyPr vert="horz" wrap="square" lIns="69056" tIns="34529" rIns="69056" bIns="34529" numCol="1" rtlCol="0" anchor="t" anchorCtr="0" compatLnSpc="1">
            <a:prstTxWarp prst="textNoShape">
              <a:avLst/>
            </a:prstTxWarp>
            <a:normAutofit/>
          </a:bodyPr>
          <a:lstStyle/>
          <a:p>
            <a:pPr algn="just" eaLnBrk="1" hangingPunct="1">
              <a:spcBef>
                <a:spcPct val="0"/>
              </a:spcBef>
              <a:buFontTx/>
              <a:buNone/>
            </a:pPr>
            <a:endParaRPr lang="en-US" dirty="0" smtClean="0"/>
          </a:p>
          <a:p>
            <a:pPr eaLnBrk="1" hangingPunct="1">
              <a:buFontTx/>
              <a:buNone/>
            </a:pPr>
            <a:endParaRPr lang="en-US" dirty="0" smtClean="0"/>
          </a:p>
        </p:txBody>
      </p:sp>
      <p:sp>
        <p:nvSpPr>
          <p:cNvPr id="13315" name="Rectangle 3"/>
          <p:cNvSpPr>
            <a:spLocks noChangeArrowheads="1"/>
          </p:cNvSpPr>
          <p:nvPr/>
        </p:nvSpPr>
        <p:spPr bwMode="auto">
          <a:xfrm>
            <a:off x="1650206" y="1053852"/>
            <a:ext cx="5829300" cy="538944"/>
          </a:xfrm>
          <a:prstGeom prst="rect">
            <a:avLst/>
          </a:prstGeom>
          <a:noFill/>
          <a:ln w="9525">
            <a:noFill/>
            <a:miter lim="800000"/>
            <a:headEnd/>
            <a:tailEnd/>
          </a:ln>
        </p:spPr>
        <p:txBody>
          <a:bodyPr lIns="69056" tIns="34529" rIns="69056" bIns="34529" anchor="ctr"/>
          <a:lstStyle/>
          <a:p>
            <a:pPr algn="ctr"/>
            <a:r>
              <a:rPr lang="en-US" sz="2100" b="1" dirty="0">
                <a:solidFill>
                  <a:srgbClr val="C00000"/>
                </a:solidFill>
              </a:rPr>
              <a:t>Purchasing Power Parities (PPPs)</a:t>
            </a:r>
            <a:endParaRPr lang="en-US" sz="2100" dirty="0">
              <a:solidFill>
                <a:srgbClr val="C00000"/>
              </a:solidFill>
            </a:endParaRPr>
          </a:p>
        </p:txBody>
      </p:sp>
      <p:sp>
        <p:nvSpPr>
          <p:cNvPr id="13316" name="Text Box 4"/>
          <p:cNvSpPr txBox="1">
            <a:spLocks noChangeArrowheads="1"/>
          </p:cNvSpPr>
          <p:nvPr/>
        </p:nvSpPr>
        <p:spPr bwMode="auto">
          <a:xfrm>
            <a:off x="1925706" y="2554015"/>
            <a:ext cx="5294151" cy="1708160"/>
          </a:xfrm>
          <a:prstGeom prst="rect">
            <a:avLst/>
          </a:prstGeom>
          <a:noFill/>
          <a:ln w="12700">
            <a:noFill/>
            <a:miter lim="800000"/>
            <a:headEnd type="none" w="sm" len="sm"/>
            <a:tailEnd type="none" w="sm" len="sm"/>
          </a:ln>
        </p:spPr>
        <p:txBody>
          <a:bodyPr wrap="square">
            <a:spAutoFit/>
          </a:bodyPr>
          <a:lstStyle/>
          <a:p>
            <a:pPr algn="just" eaLnBrk="0" hangingPunct="0">
              <a:spcBef>
                <a:spcPct val="50000"/>
              </a:spcBef>
            </a:pPr>
            <a:r>
              <a:rPr lang="en-AU" sz="2100" b="1" dirty="0">
                <a:solidFill>
                  <a:srgbClr val="0033CC"/>
                </a:solidFill>
              </a:rPr>
              <a:t>PPPs are amounts of currencies, of different countries, that have the same purchasing power as one unit of a reference currency (e.g. US$) with respect to a selected basket of goods and services.</a:t>
            </a:r>
          </a:p>
        </p:txBody>
      </p:sp>
      <p:sp>
        <p:nvSpPr>
          <p:cNvPr id="2" name="Slide Number Placeholder 1"/>
          <p:cNvSpPr>
            <a:spLocks noGrp="1"/>
          </p:cNvSpPr>
          <p:nvPr>
            <p:ph type="sldNum" sz="quarter" idx="12"/>
          </p:nvPr>
        </p:nvSpPr>
        <p:spPr/>
        <p:txBody>
          <a:bodyPr/>
          <a:lstStyle/>
          <a:p>
            <a:fld id="{9530DDB1-B307-480F-B13A-C5B2BF100690}" type="slidenum">
              <a:rPr lang="en-AU" smtClean="0"/>
              <a:pPr/>
              <a:t>5</a:t>
            </a:fld>
            <a:endParaRPr lang="en-AU"/>
          </a:p>
        </p:txBody>
      </p:sp>
    </p:spTree>
    <p:extLst>
      <p:ext uri="{BB962C8B-B14F-4D97-AF65-F5344CB8AC3E}">
        <p14:creationId xmlns:p14="http://schemas.microsoft.com/office/powerpoint/2010/main" val="32977186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332656"/>
            <a:ext cx="6696744" cy="461665"/>
          </a:xfrm>
          <a:prstGeom prst="rect">
            <a:avLst/>
          </a:prstGeom>
          <a:noFill/>
        </p:spPr>
        <p:txBody>
          <a:bodyPr wrap="square" rtlCol="0">
            <a:spAutoFit/>
          </a:bodyPr>
          <a:lstStyle/>
          <a:p>
            <a:pPr algn="ctr"/>
            <a:r>
              <a:rPr lang="en-US" b="1" dirty="0" smtClean="0">
                <a:solidFill>
                  <a:srgbClr val="C00000"/>
                </a:solidFill>
                <a:latin typeface="+mj-lt"/>
              </a:rPr>
              <a:t>GEKS above Basic heading Level aggregation</a:t>
            </a:r>
            <a:endParaRPr lang="en-US" b="1" dirty="0">
              <a:solidFill>
                <a:srgbClr val="C00000"/>
              </a:solidFill>
              <a:latin typeface="+mj-lt"/>
            </a:endParaRPr>
          </a:p>
        </p:txBody>
      </p:sp>
      <p:sp>
        <p:nvSpPr>
          <p:cNvPr id="4" name="TextBox 3"/>
          <p:cNvSpPr txBox="1"/>
          <p:nvPr/>
        </p:nvSpPr>
        <p:spPr>
          <a:xfrm>
            <a:off x="1043608" y="1268760"/>
            <a:ext cx="7704856" cy="4093428"/>
          </a:xfrm>
          <a:prstGeom prst="rect">
            <a:avLst/>
          </a:prstGeom>
          <a:noFill/>
        </p:spPr>
        <p:txBody>
          <a:bodyPr wrap="square" rtlCol="0">
            <a:spAutoFit/>
          </a:bodyPr>
          <a:lstStyle/>
          <a:p>
            <a:r>
              <a:rPr lang="en-US" sz="2000" b="1" dirty="0" smtClean="0">
                <a:solidFill>
                  <a:schemeClr val="tx1"/>
                </a:solidFill>
                <a:latin typeface="+mn-lt"/>
              </a:rPr>
              <a:t>In this case we have the two following points to note:</a:t>
            </a:r>
          </a:p>
          <a:p>
            <a:pPr marL="1257300" lvl="2" indent="-342900">
              <a:buFont typeface="Arial" panose="020B0604020202020204" pitchFamily="34" charset="0"/>
              <a:buChar char="•"/>
            </a:pPr>
            <a:r>
              <a:rPr lang="en-US" sz="2000" b="1" dirty="0" smtClean="0">
                <a:solidFill>
                  <a:srgbClr val="0066FF"/>
                </a:solidFill>
                <a:latin typeface="+mn-lt"/>
              </a:rPr>
              <a:t>Price data are available for all the countries and commodities</a:t>
            </a:r>
          </a:p>
          <a:p>
            <a:pPr marL="1257300" lvl="2" indent="-342900">
              <a:buFont typeface="Arial" panose="020B0604020202020204" pitchFamily="34" charset="0"/>
              <a:buChar char="•"/>
            </a:pPr>
            <a:r>
              <a:rPr lang="en-US" sz="2000" b="1" dirty="0" smtClean="0">
                <a:solidFill>
                  <a:srgbClr val="0066FF"/>
                </a:solidFill>
                <a:latin typeface="+mn-lt"/>
              </a:rPr>
              <a:t>Quantities are non-negative.</a:t>
            </a:r>
          </a:p>
          <a:p>
            <a:r>
              <a:rPr lang="en-US" sz="2000" b="1" dirty="0" smtClean="0">
                <a:solidFill>
                  <a:schemeClr val="tx1"/>
                </a:solidFill>
                <a:latin typeface="+mn-lt"/>
              </a:rPr>
              <a:t>In this case we can make use of Fisher or </a:t>
            </a:r>
            <a:r>
              <a:rPr lang="en-US" sz="2000" b="1" dirty="0" err="1" smtClean="0">
                <a:solidFill>
                  <a:schemeClr val="tx1"/>
                </a:solidFill>
                <a:latin typeface="+mn-lt"/>
              </a:rPr>
              <a:t>Tornqvist</a:t>
            </a:r>
            <a:r>
              <a:rPr lang="en-US" sz="2000" b="1" dirty="0" smtClean="0">
                <a:solidFill>
                  <a:schemeClr val="tx1"/>
                </a:solidFill>
                <a:latin typeface="+mn-lt"/>
              </a:rPr>
              <a:t> index to make binary comparisons to obtain GEKS indices.</a:t>
            </a:r>
          </a:p>
          <a:p>
            <a:endParaRPr lang="en-US" sz="2000" b="1" dirty="0" smtClean="0">
              <a:solidFill>
                <a:srgbClr val="C00000"/>
              </a:solidFill>
              <a:latin typeface="+mn-lt"/>
            </a:endParaRPr>
          </a:p>
          <a:p>
            <a:r>
              <a:rPr lang="en-US" sz="2000" b="1" dirty="0" smtClean="0">
                <a:solidFill>
                  <a:srgbClr val="C00000"/>
                </a:solidFill>
                <a:latin typeface="+mn-lt"/>
              </a:rPr>
              <a:t>Fisher based GEKS: This is the original EKS method</a:t>
            </a:r>
          </a:p>
          <a:p>
            <a:endParaRPr lang="en-US" sz="2000" b="1" dirty="0">
              <a:solidFill>
                <a:srgbClr val="C00000"/>
              </a:solidFill>
              <a:latin typeface="+mn-lt"/>
            </a:endParaRPr>
          </a:p>
          <a:p>
            <a:endParaRPr lang="en-US" sz="2000" b="1" dirty="0" smtClean="0">
              <a:solidFill>
                <a:srgbClr val="C00000"/>
              </a:solidFill>
              <a:latin typeface="+mn-lt"/>
            </a:endParaRPr>
          </a:p>
          <a:p>
            <a:endParaRPr lang="en-US" sz="2000" b="1" dirty="0">
              <a:solidFill>
                <a:srgbClr val="C00000"/>
              </a:solidFill>
              <a:latin typeface="+mn-lt"/>
            </a:endParaRPr>
          </a:p>
          <a:p>
            <a:r>
              <a:rPr lang="en-US" sz="2000" b="1" dirty="0" err="1" smtClean="0">
                <a:solidFill>
                  <a:srgbClr val="0066FF"/>
                </a:solidFill>
                <a:latin typeface="+mn-lt"/>
              </a:rPr>
              <a:t>Tornqvist</a:t>
            </a:r>
            <a:r>
              <a:rPr lang="en-US" sz="2000" b="1" dirty="0" smtClean="0">
                <a:solidFill>
                  <a:srgbClr val="0066FF"/>
                </a:solidFill>
                <a:latin typeface="+mn-lt"/>
              </a:rPr>
              <a:t> based GEKS – this is also known as the Caves, Christensen and </a:t>
            </a:r>
            <a:r>
              <a:rPr lang="en-US" sz="2000" b="1" dirty="0" err="1" smtClean="0">
                <a:solidFill>
                  <a:srgbClr val="0066FF"/>
                </a:solidFill>
                <a:latin typeface="+mn-lt"/>
              </a:rPr>
              <a:t>Diewert</a:t>
            </a:r>
            <a:r>
              <a:rPr lang="en-US" sz="2000" b="1" dirty="0" smtClean="0">
                <a:solidFill>
                  <a:srgbClr val="0066FF"/>
                </a:solidFill>
                <a:latin typeface="+mn-lt"/>
              </a:rPr>
              <a:t> (CCD) index proposed in 1982</a:t>
            </a:r>
            <a:endParaRPr lang="en-US" sz="2000" b="1" dirty="0">
              <a:solidFill>
                <a:srgbClr val="0066FF"/>
              </a:solidFill>
              <a:latin typeface="+mn-lt"/>
            </a:endParaRPr>
          </a:p>
        </p:txBody>
      </p:sp>
      <p:graphicFrame>
        <p:nvGraphicFramePr>
          <p:cNvPr id="5" name="Object 10"/>
          <p:cNvGraphicFramePr>
            <a:graphicFrameLocks noChangeAspect="1"/>
          </p:cNvGraphicFramePr>
          <p:nvPr>
            <p:extLst/>
          </p:nvPr>
        </p:nvGraphicFramePr>
        <p:xfrm>
          <a:off x="1475656" y="3717032"/>
          <a:ext cx="6407150" cy="862013"/>
        </p:xfrm>
        <a:graphic>
          <a:graphicData uri="http://schemas.openxmlformats.org/presentationml/2006/ole">
            <mc:AlternateContent xmlns:mc="http://schemas.openxmlformats.org/markup-compatibility/2006">
              <mc:Choice xmlns:v="urn:schemas-microsoft-com:vml" Requires="v">
                <p:oleObj spid="_x0000_s198672" name="Equation" r:id="rId3" imgW="3530520" imgH="431640" progId="Equation.DSMT4">
                  <p:embed/>
                </p:oleObj>
              </mc:Choice>
              <mc:Fallback>
                <p:oleObj name="Equation" r:id="rId3" imgW="3530520" imgH="431640" progId="Equation.DSMT4">
                  <p:embed/>
                  <p:pic>
                    <p:nvPicPr>
                      <p:cNvPr id="0" name=""/>
                      <p:cNvPicPr>
                        <a:picLocks noChangeAspect="1" noChangeArrowheads="1"/>
                      </p:cNvPicPr>
                      <p:nvPr/>
                    </p:nvPicPr>
                    <p:blipFill>
                      <a:blip r:embed="rId4"/>
                      <a:srcRect/>
                      <a:stretch>
                        <a:fillRect/>
                      </a:stretch>
                    </p:blipFill>
                    <p:spPr bwMode="auto">
                      <a:xfrm>
                        <a:off x="1475656" y="3717032"/>
                        <a:ext cx="640715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nvPr>
        </p:nvGraphicFramePr>
        <p:xfrm>
          <a:off x="1346200" y="5362575"/>
          <a:ext cx="7099300" cy="862013"/>
        </p:xfrm>
        <a:graphic>
          <a:graphicData uri="http://schemas.openxmlformats.org/presentationml/2006/ole">
            <mc:AlternateContent xmlns:mc="http://schemas.openxmlformats.org/markup-compatibility/2006">
              <mc:Choice xmlns:v="urn:schemas-microsoft-com:vml" Requires="v">
                <p:oleObj spid="_x0000_s198673" name="Equation" r:id="rId5" imgW="3911400" imgH="431640" progId="Equation.DSMT4">
                  <p:embed/>
                </p:oleObj>
              </mc:Choice>
              <mc:Fallback>
                <p:oleObj name="Equation" r:id="rId5" imgW="3911400" imgH="431640" progId="Equation.DSMT4">
                  <p:embed/>
                  <p:pic>
                    <p:nvPicPr>
                      <p:cNvPr id="0" name=""/>
                      <p:cNvPicPr>
                        <a:picLocks noChangeAspect="1" noChangeArrowheads="1"/>
                      </p:cNvPicPr>
                      <p:nvPr/>
                    </p:nvPicPr>
                    <p:blipFill>
                      <a:blip r:embed="rId6"/>
                      <a:srcRect/>
                      <a:stretch>
                        <a:fillRect/>
                      </a:stretch>
                    </p:blipFill>
                    <p:spPr bwMode="auto">
                      <a:xfrm>
                        <a:off x="1346200" y="5362575"/>
                        <a:ext cx="70993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1619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461665"/>
          </a:xfrm>
          <a:prstGeom prst="rect">
            <a:avLst/>
          </a:prstGeom>
          <a:noFill/>
        </p:spPr>
        <p:txBody>
          <a:bodyPr wrap="square" rtlCol="0">
            <a:spAutoFit/>
          </a:bodyPr>
          <a:lstStyle/>
          <a:p>
            <a:pPr algn="ctr"/>
            <a:r>
              <a:rPr lang="en-US" b="1" dirty="0" smtClean="0">
                <a:solidFill>
                  <a:srgbClr val="C00000"/>
                </a:solidFill>
                <a:latin typeface="+mj-lt"/>
              </a:rPr>
              <a:t>Weighted GEKS Method</a:t>
            </a:r>
            <a:endParaRPr lang="en-US" b="1" dirty="0">
              <a:solidFill>
                <a:srgbClr val="C00000"/>
              </a:solidFill>
              <a:latin typeface="+mj-lt"/>
            </a:endParaRPr>
          </a:p>
        </p:txBody>
      </p:sp>
      <p:sp>
        <p:nvSpPr>
          <p:cNvPr id="4" name="TextBox 3"/>
          <p:cNvSpPr txBox="1"/>
          <p:nvPr/>
        </p:nvSpPr>
        <p:spPr>
          <a:xfrm>
            <a:off x="971600" y="1124744"/>
            <a:ext cx="7704856" cy="5201424"/>
          </a:xfrm>
          <a:prstGeom prst="rect">
            <a:avLst/>
          </a:prstGeom>
          <a:noFill/>
        </p:spPr>
        <p:txBody>
          <a:bodyPr wrap="square" rtlCol="0">
            <a:spAutoFit/>
          </a:bodyPr>
          <a:lstStyle/>
          <a:p>
            <a:r>
              <a:rPr lang="en-US" sz="2000" b="1" dirty="0" smtClean="0">
                <a:solidFill>
                  <a:schemeClr val="tx1"/>
                </a:solidFill>
                <a:latin typeface="+mn-lt"/>
              </a:rPr>
              <a:t>The main philosophy behind GEKS is that:</a:t>
            </a:r>
          </a:p>
          <a:p>
            <a:pPr marL="800100" lvl="1" indent="-342900">
              <a:buFont typeface="Arial" panose="020B0604020202020204" pitchFamily="34" charset="0"/>
              <a:buChar char="•"/>
            </a:pPr>
            <a:r>
              <a:rPr lang="en-US" sz="1800" b="1" dirty="0" smtClean="0">
                <a:solidFill>
                  <a:srgbClr val="0066FF"/>
                </a:solidFill>
                <a:latin typeface="+mn-lt"/>
              </a:rPr>
              <a:t>Direct comparison is the best comparison between any two countries</a:t>
            </a:r>
          </a:p>
          <a:p>
            <a:pPr marL="800100" lvl="1" indent="-342900">
              <a:buFont typeface="Arial" panose="020B0604020202020204" pitchFamily="34" charset="0"/>
              <a:buChar char="•"/>
            </a:pPr>
            <a:r>
              <a:rPr lang="en-US" sz="1800" b="1" dirty="0" smtClean="0">
                <a:solidFill>
                  <a:srgbClr val="0066FF"/>
                </a:solidFill>
                <a:latin typeface="+mn-lt"/>
              </a:rPr>
              <a:t>GEKS then produces transitive comparisons that are closest to the matrix of binary comparisons.</a:t>
            </a:r>
          </a:p>
          <a:p>
            <a:r>
              <a:rPr lang="en-US" sz="2000" b="1" dirty="0" smtClean="0">
                <a:solidFill>
                  <a:schemeClr val="tx1"/>
                </a:solidFill>
                <a:latin typeface="+mn-lt"/>
              </a:rPr>
              <a:t>We note here that not all binary comparisons are of same quality. Reliability of binary comparisons may depend upon many considerations.</a:t>
            </a:r>
          </a:p>
          <a:p>
            <a:pPr marL="800100" lvl="1" indent="-342900">
              <a:buFont typeface="Arial" panose="020B0604020202020204" pitchFamily="34" charset="0"/>
              <a:buChar char="•"/>
            </a:pPr>
            <a:r>
              <a:rPr lang="en-US" sz="1800" b="1" dirty="0" smtClean="0">
                <a:solidFill>
                  <a:srgbClr val="0066FF"/>
                </a:solidFill>
                <a:latin typeface="+mn-lt"/>
              </a:rPr>
              <a:t>Reliability at the basic heading level will depend upon the number of items that are commonly priced</a:t>
            </a:r>
          </a:p>
          <a:p>
            <a:pPr marL="800100" lvl="1" indent="-342900">
              <a:buFont typeface="Arial" panose="020B0604020202020204" pitchFamily="34" charset="0"/>
              <a:buChar char="•"/>
            </a:pPr>
            <a:r>
              <a:rPr lang="en-US" sz="1800" b="1" dirty="0" smtClean="0">
                <a:solidFill>
                  <a:srgbClr val="C00000"/>
                </a:solidFill>
                <a:latin typeface="+mn-lt"/>
              </a:rPr>
              <a:t>Reliability may depend upon how many representative products of one country are priced in the other country</a:t>
            </a:r>
          </a:p>
          <a:p>
            <a:pPr marL="800100" lvl="1" indent="-342900">
              <a:buFont typeface="Arial" panose="020B0604020202020204" pitchFamily="34" charset="0"/>
              <a:buChar char="•"/>
            </a:pPr>
            <a:r>
              <a:rPr lang="en-US" sz="1800" b="1" dirty="0" smtClean="0">
                <a:solidFill>
                  <a:srgbClr val="0066FF"/>
                </a:solidFill>
                <a:latin typeface="+mn-lt"/>
              </a:rPr>
              <a:t>Countries may be at different levels of development</a:t>
            </a:r>
          </a:p>
          <a:p>
            <a:pPr marL="1257300" lvl="2" indent="-342900">
              <a:buFont typeface="Arial" panose="020B0604020202020204" pitchFamily="34" charset="0"/>
              <a:buChar char="•"/>
            </a:pPr>
            <a:r>
              <a:rPr lang="en-US" sz="1800" b="1" dirty="0" smtClean="0">
                <a:solidFill>
                  <a:srgbClr val="0066FF"/>
                </a:solidFill>
                <a:latin typeface="+mn-lt"/>
              </a:rPr>
              <a:t>Price structures may be dissimilar</a:t>
            </a:r>
          </a:p>
          <a:p>
            <a:pPr marL="1257300" lvl="2" indent="-342900">
              <a:buFont typeface="Arial" panose="020B0604020202020204" pitchFamily="34" charset="0"/>
              <a:buChar char="•"/>
            </a:pPr>
            <a:r>
              <a:rPr lang="en-US" sz="1800" b="1" dirty="0" smtClean="0">
                <a:solidFill>
                  <a:srgbClr val="0066FF"/>
                </a:solidFill>
                <a:latin typeface="+mn-lt"/>
              </a:rPr>
              <a:t>Quantity structures may be dissimilar</a:t>
            </a:r>
          </a:p>
          <a:p>
            <a:pPr marL="800100" lvl="1" indent="-342900">
              <a:buFont typeface="Arial" panose="020B0604020202020204" pitchFamily="34" charset="0"/>
              <a:buChar char="•"/>
            </a:pPr>
            <a:r>
              <a:rPr lang="en-US" sz="1800" b="1" dirty="0" smtClean="0">
                <a:solidFill>
                  <a:srgbClr val="C00000"/>
                </a:solidFill>
                <a:latin typeface="+mn-lt"/>
              </a:rPr>
              <a:t>Countries are of dissimilar sizes</a:t>
            </a:r>
          </a:p>
          <a:p>
            <a:r>
              <a:rPr lang="en-US" sz="1800" b="1" dirty="0" smtClean="0">
                <a:solidFill>
                  <a:srgbClr val="0066FF"/>
                </a:solidFill>
                <a:latin typeface="+mn-lt"/>
              </a:rPr>
              <a:t>This means that some link comparisons should be given less weight than some others OR some binary comparisons should be considered less important in making transitive comparisons</a:t>
            </a:r>
            <a:endParaRPr lang="en-US" sz="1800" b="1" dirty="0">
              <a:solidFill>
                <a:srgbClr val="0066FF"/>
              </a:solidFill>
              <a:latin typeface="+mn-lt"/>
            </a:endParaRPr>
          </a:p>
        </p:txBody>
      </p:sp>
    </p:spTree>
    <p:extLst>
      <p:ext uri="{BB962C8B-B14F-4D97-AF65-F5344CB8AC3E}">
        <p14:creationId xmlns:p14="http://schemas.microsoft.com/office/powerpoint/2010/main" val="3723857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461665"/>
          </a:xfrm>
          <a:prstGeom prst="rect">
            <a:avLst/>
          </a:prstGeom>
          <a:noFill/>
        </p:spPr>
        <p:txBody>
          <a:bodyPr wrap="square" rtlCol="0">
            <a:spAutoFit/>
          </a:bodyPr>
          <a:lstStyle/>
          <a:p>
            <a:pPr algn="ctr"/>
            <a:r>
              <a:rPr lang="en-US" b="1" dirty="0" smtClean="0">
                <a:solidFill>
                  <a:srgbClr val="C00000"/>
                </a:solidFill>
                <a:latin typeface="+mj-lt"/>
              </a:rPr>
              <a:t>Weighted GEKS Method</a:t>
            </a:r>
            <a:endParaRPr lang="en-US" b="1" dirty="0">
              <a:solidFill>
                <a:srgbClr val="C00000"/>
              </a:solidFill>
              <a:latin typeface="+mj-lt"/>
            </a:endParaRPr>
          </a:p>
        </p:txBody>
      </p:sp>
      <p:sp>
        <p:nvSpPr>
          <p:cNvPr id="4" name="TextBox 3"/>
          <p:cNvSpPr txBox="1"/>
          <p:nvPr/>
        </p:nvSpPr>
        <p:spPr>
          <a:xfrm>
            <a:off x="971600" y="1037470"/>
            <a:ext cx="7704856" cy="4370427"/>
          </a:xfrm>
          <a:prstGeom prst="rect">
            <a:avLst/>
          </a:prstGeom>
          <a:noFill/>
        </p:spPr>
        <p:txBody>
          <a:bodyPr wrap="square" rtlCol="0">
            <a:spAutoFit/>
          </a:bodyPr>
          <a:lstStyle/>
          <a:p>
            <a:r>
              <a:rPr lang="en-US" sz="2000" b="1" dirty="0" smtClean="0">
                <a:solidFill>
                  <a:schemeClr val="tx1"/>
                </a:solidFill>
                <a:latin typeface="+mn-lt"/>
              </a:rPr>
              <a:t>The Weighted GEKS method described in Rao (2009) makes use of the regression specification to account for different levels of reliability associated with the binary comparisons. The regression specification is:</a:t>
            </a: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a:solidFill>
                <a:schemeClr val="tx1"/>
              </a:solidFill>
              <a:latin typeface="+mn-lt"/>
            </a:endParaRPr>
          </a:p>
          <a:p>
            <a:r>
              <a:rPr lang="en-US" sz="2000" b="1" dirty="0" smtClean="0">
                <a:solidFill>
                  <a:srgbClr val="0066FF"/>
                </a:solidFill>
                <a:latin typeface="+mn-lt"/>
              </a:rPr>
              <a:t>where </a:t>
            </a:r>
            <a:r>
              <a:rPr lang="en-US" sz="2000" b="1" i="1" dirty="0" err="1" smtClean="0">
                <a:solidFill>
                  <a:srgbClr val="0066FF"/>
                </a:solidFill>
                <a:latin typeface="+mn-lt"/>
              </a:rPr>
              <a:t>w</a:t>
            </a:r>
            <a:r>
              <a:rPr lang="en-US" sz="2000" b="1" i="1" baseline="-25000" dirty="0" err="1" smtClean="0">
                <a:solidFill>
                  <a:srgbClr val="0066FF"/>
                </a:solidFill>
                <a:latin typeface="+mn-lt"/>
              </a:rPr>
              <a:t>jk</a:t>
            </a:r>
            <a:r>
              <a:rPr lang="en-US" sz="2000" b="1" i="1" dirty="0" smtClean="0">
                <a:solidFill>
                  <a:srgbClr val="0066FF"/>
                </a:solidFill>
                <a:latin typeface="+mn-lt"/>
              </a:rPr>
              <a:t> </a:t>
            </a:r>
            <a:r>
              <a:rPr lang="en-US" sz="2000" b="1" dirty="0" smtClean="0">
                <a:solidFill>
                  <a:srgbClr val="0066FF"/>
                </a:solidFill>
                <a:latin typeface="+mn-lt"/>
              </a:rPr>
              <a:t>can be regarded as a measure of reliability. If </a:t>
            </a:r>
            <a:r>
              <a:rPr lang="en-US" sz="2000" b="1" i="1" dirty="0" err="1">
                <a:solidFill>
                  <a:srgbClr val="0066FF"/>
                </a:solidFill>
                <a:latin typeface="+mn-lt"/>
              </a:rPr>
              <a:t>w</a:t>
            </a:r>
            <a:r>
              <a:rPr lang="en-US" sz="2000" b="1" i="1" baseline="-25000" dirty="0" err="1">
                <a:solidFill>
                  <a:srgbClr val="0066FF"/>
                </a:solidFill>
                <a:latin typeface="+mn-lt"/>
              </a:rPr>
              <a:t>jk</a:t>
            </a:r>
            <a:r>
              <a:rPr lang="en-US" sz="2000" b="1" i="1" dirty="0">
                <a:solidFill>
                  <a:srgbClr val="0066FF"/>
                </a:solidFill>
                <a:latin typeface="+mn-lt"/>
              </a:rPr>
              <a:t> </a:t>
            </a:r>
            <a:r>
              <a:rPr lang="en-US" sz="2000" b="1" dirty="0" smtClean="0">
                <a:solidFill>
                  <a:srgbClr val="0066FF"/>
                </a:solidFill>
                <a:latin typeface="+mn-lt"/>
              </a:rPr>
              <a:t>is large then the particular binary comparison is more reliable and the error term has a lower variance.</a:t>
            </a:r>
            <a:endParaRPr lang="en-US" sz="2000" b="1" dirty="0" smtClean="0">
              <a:solidFill>
                <a:schemeClr val="tx1"/>
              </a:solidFill>
              <a:latin typeface="+mn-lt"/>
            </a:endParaRPr>
          </a:p>
          <a:p>
            <a:r>
              <a:rPr lang="en-US" sz="2000" b="1" dirty="0" smtClean="0">
                <a:solidFill>
                  <a:srgbClr val="C00000"/>
                </a:solidFill>
                <a:latin typeface="+mn-lt"/>
              </a:rPr>
              <a:t>Parameters of this model can be estimated by applying generalized least squares or apply ordinary least squares to the following transformed model:</a:t>
            </a:r>
          </a:p>
          <a:p>
            <a:endParaRPr lang="en-US" sz="1800" b="1" dirty="0">
              <a:solidFill>
                <a:srgbClr val="0066FF"/>
              </a:solidFill>
              <a:latin typeface="+mn-lt"/>
            </a:endParaRPr>
          </a:p>
        </p:txBody>
      </p:sp>
      <p:graphicFrame>
        <p:nvGraphicFramePr>
          <p:cNvPr id="2" name="Object 1"/>
          <p:cNvGraphicFramePr>
            <a:graphicFrameLocks noChangeAspect="1"/>
          </p:cNvGraphicFramePr>
          <p:nvPr>
            <p:extLst/>
          </p:nvPr>
        </p:nvGraphicFramePr>
        <p:xfrm>
          <a:off x="3689350" y="2117725"/>
          <a:ext cx="114300" cy="177800"/>
        </p:xfrm>
        <a:graphic>
          <a:graphicData uri="http://schemas.openxmlformats.org/presentationml/2006/ole">
            <mc:AlternateContent xmlns:mc="http://schemas.openxmlformats.org/markup-compatibility/2006">
              <mc:Choice xmlns:v="urn:schemas-microsoft-com:vml" Requires="v">
                <p:oleObj spid="_x0000_s199703"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3689350" y="2117725"/>
                        <a:ext cx="1143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458878" y="2318134"/>
          <a:ext cx="4295338" cy="1057646"/>
        </p:xfrm>
        <a:graphic>
          <a:graphicData uri="http://schemas.openxmlformats.org/presentationml/2006/ole">
            <mc:AlternateContent xmlns:mc="http://schemas.openxmlformats.org/markup-compatibility/2006">
              <mc:Choice xmlns:v="urn:schemas-microsoft-com:vml" Requires="v">
                <p:oleObj spid="_x0000_s199704" name="Equation" r:id="rId5" imgW="2527200" imgH="622080" progId="Equation.DSMT4">
                  <p:embed/>
                </p:oleObj>
              </mc:Choice>
              <mc:Fallback>
                <p:oleObj name="Equation" r:id="rId5" imgW="2527200" imgH="622080" progId="Equation.DSMT4">
                  <p:embed/>
                  <p:pic>
                    <p:nvPicPr>
                      <p:cNvPr id="0" name=""/>
                      <p:cNvPicPr/>
                      <p:nvPr/>
                    </p:nvPicPr>
                    <p:blipFill>
                      <a:blip r:embed="rId6"/>
                      <a:stretch>
                        <a:fillRect/>
                      </a:stretch>
                    </p:blipFill>
                    <p:spPr>
                      <a:xfrm>
                        <a:off x="2458878" y="2318134"/>
                        <a:ext cx="4295338" cy="1057646"/>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678036" y="5096179"/>
          <a:ext cx="6291984" cy="885184"/>
        </p:xfrm>
        <a:graphic>
          <a:graphicData uri="http://schemas.openxmlformats.org/presentationml/2006/ole">
            <mc:AlternateContent xmlns:mc="http://schemas.openxmlformats.org/markup-compatibility/2006">
              <mc:Choice xmlns:v="urn:schemas-microsoft-com:vml" Requires="v">
                <p:oleObj spid="_x0000_s199705" name="Equation" r:id="rId7" imgW="3340080" imgH="469800" progId="Equation.DSMT4">
                  <p:embed/>
                </p:oleObj>
              </mc:Choice>
              <mc:Fallback>
                <p:oleObj name="Equation" r:id="rId7" imgW="3340080" imgH="469800" progId="Equation.DSMT4">
                  <p:embed/>
                  <p:pic>
                    <p:nvPicPr>
                      <p:cNvPr id="0" name=""/>
                      <p:cNvPicPr/>
                      <p:nvPr/>
                    </p:nvPicPr>
                    <p:blipFill>
                      <a:blip r:embed="rId8"/>
                      <a:stretch>
                        <a:fillRect/>
                      </a:stretch>
                    </p:blipFill>
                    <p:spPr>
                      <a:xfrm>
                        <a:off x="1678036" y="5096179"/>
                        <a:ext cx="6291984" cy="885184"/>
                      </a:xfrm>
                      <a:prstGeom prst="rect">
                        <a:avLst/>
                      </a:prstGeom>
                    </p:spPr>
                  </p:pic>
                </p:oleObj>
              </mc:Fallback>
            </mc:AlternateContent>
          </a:graphicData>
        </a:graphic>
      </p:graphicFrame>
    </p:spTree>
    <p:extLst>
      <p:ext uri="{BB962C8B-B14F-4D97-AF65-F5344CB8AC3E}">
        <p14:creationId xmlns:p14="http://schemas.microsoft.com/office/powerpoint/2010/main" val="2788886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332656"/>
            <a:ext cx="6696744" cy="461665"/>
          </a:xfrm>
          <a:prstGeom prst="rect">
            <a:avLst/>
          </a:prstGeom>
          <a:noFill/>
        </p:spPr>
        <p:txBody>
          <a:bodyPr wrap="square" rtlCol="0">
            <a:spAutoFit/>
          </a:bodyPr>
          <a:lstStyle/>
          <a:p>
            <a:pPr algn="ctr"/>
            <a:r>
              <a:rPr lang="en-US" b="1" dirty="0" smtClean="0">
                <a:solidFill>
                  <a:srgbClr val="C00000"/>
                </a:solidFill>
                <a:latin typeface="+mj-lt"/>
              </a:rPr>
              <a:t>Weighted GEKS Method</a:t>
            </a:r>
            <a:endParaRPr lang="en-US" b="1" dirty="0">
              <a:solidFill>
                <a:srgbClr val="C00000"/>
              </a:solidFill>
              <a:latin typeface="+mj-lt"/>
            </a:endParaRPr>
          </a:p>
        </p:txBody>
      </p:sp>
      <p:sp>
        <p:nvSpPr>
          <p:cNvPr id="3" name="TextBox 2"/>
          <p:cNvSpPr txBox="1"/>
          <p:nvPr/>
        </p:nvSpPr>
        <p:spPr>
          <a:xfrm>
            <a:off x="971600" y="1037470"/>
            <a:ext cx="7704856" cy="5632311"/>
          </a:xfrm>
          <a:prstGeom prst="rect">
            <a:avLst/>
          </a:prstGeom>
          <a:noFill/>
        </p:spPr>
        <p:txBody>
          <a:bodyPr wrap="square" rtlCol="0">
            <a:spAutoFit/>
          </a:bodyPr>
          <a:lstStyle/>
          <a:p>
            <a:r>
              <a:rPr lang="en-US" sz="2000" b="1" dirty="0" smtClean="0">
                <a:solidFill>
                  <a:schemeClr val="tx1"/>
                </a:solidFill>
                <a:latin typeface="+mn-lt"/>
              </a:rPr>
              <a:t>The Weighted GEKS indices can be obtained by solving the following normal equations:</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chemeClr val="tx1"/>
                </a:solidFill>
                <a:latin typeface="+mn-lt"/>
              </a:rPr>
              <a:t>This system can be solved only after imposing one restriction.  We can use the normalization</a:t>
            </a:r>
          </a:p>
          <a:p>
            <a:endParaRPr lang="en-US" sz="2000" b="1" dirty="0">
              <a:solidFill>
                <a:schemeClr val="tx1"/>
              </a:solidFill>
              <a:latin typeface="+mn-lt"/>
            </a:endParaRPr>
          </a:p>
          <a:p>
            <a:r>
              <a:rPr lang="en-US" sz="2000" b="1" dirty="0" smtClean="0">
                <a:solidFill>
                  <a:srgbClr val="0066FF"/>
                </a:solidFill>
                <a:latin typeface="+mn-lt"/>
              </a:rPr>
              <a:t>This approach of weighted GEKS includes the suggestion made in Balk (2009) by simply using:</a:t>
            </a:r>
          </a:p>
          <a:p>
            <a:endParaRPr lang="en-US" sz="2000" b="1" dirty="0">
              <a:solidFill>
                <a:srgbClr val="0066FF"/>
              </a:solidFill>
              <a:latin typeface="+mn-lt"/>
            </a:endParaRPr>
          </a:p>
          <a:p>
            <a:endParaRPr lang="en-US" sz="2000" b="1" dirty="0" smtClean="0">
              <a:solidFill>
                <a:srgbClr val="0066FF"/>
              </a:solidFill>
              <a:latin typeface="+mn-lt"/>
            </a:endParaRPr>
          </a:p>
          <a:p>
            <a:r>
              <a:rPr lang="en-US" sz="2000" b="1" dirty="0" smtClean="0">
                <a:solidFill>
                  <a:srgbClr val="0066FF"/>
                </a:solidFill>
                <a:latin typeface="+mn-lt"/>
              </a:rPr>
              <a:t>where </a:t>
            </a:r>
            <a:r>
              <a:rPr lang="en-US" sz="2000" b="1" i="1" dirty="0" smtClean="0">
                <a:solidFill>
                  <a:srgbClr val="0066FF"/>
                </a:solidFill>
                <a:latin typeface="+mn-lt"/>
              </a:rPr>
              <a:t>f</a:t>
            </a:r>
            <a:r>
              <a:rPr lang="en-US" sz="2000" b="1" i="1" baseline="-25000" dirty="0" smtClean="0">
                <a:solidFill>
                  <a:srgbClr val="0066FF"/>
                </a:solidFill>
                <a:latin typeface="+mn-lt"/>
              </a:rPr>
              <a:t>j</a:t>
            </a:r>
            <a:r>
              <a:rPr lang="en-US" sz="2000" b="1" i="1" dirty="0" smtClean="0">
                <a:solidFill>
                  <a:srgbClr val="0066FF"/>
                </a:solidFill>
                <a:latin typeface="+mn-lt"/>
              </a:rPr>
              <a:t> </a:t>
            </a:r>
            <a:r>
              <a:rPr lang="en-US" sz="2000" b="1" dirty="0" smtClean="0">
                <a:solidFill>
                  <a:srgbClr val="0066FF"/>
                </a:solidFill>
                <a:latin typeface="+mn-lt"/>
              </a:rPr>
              <a:t> represents a scale factor that may reflect the size of the economy. </a:t>
            </a:r>
            <a:endParaRPr lang="en-US" sz="1800" b="1" dirty="0">
              <a:solidFill>
                <a:srgbClr val="0066FF"/>
              </a:solidFill>
              <a:latin typeface="+mn-lt"/>
            </a:endParaRPr>
          </a:p>
        </p:txBody>
      </p:sp>
      <p:graphicFrame>
        <p:nvGraphicFramePr>
          <p:cNvPr id="2" name="Object 1"/>
          <p:cNvGraphicFramePr>
            <a:graphicFrameLocks noChangeAspect="1"/>
          </p:cNvGraphicFramePr>
          <p:nvPr>
            <p:extLst/>
          </p:nvPr>
        </p:nvGraphicFramePr>
        <p:xfrm>
          <a:off x="2339751" y="1844824"/>
          <a:ext cx="4004897" cy="1872208"/>
        </p:xfrm>
        <a:graphic>
          <a:graphicData uri="http://schemas.openxmlformats.org/presentationml/2006/ole">
            <mc:AlternateContent xmlns:mc="http://schemas.openxmlformats.org/markup-compatibility/2006">
              <mc:Choice xmlns:v="urn:schemas-microsoft-com:vml" Requires="v">
                <p:oleObj spid="_x0000_s200727" name="Equation" r:id="rId3" imgW="3124080" imgH="1460160" progId="Equation.DSMT4">
                  <p:embed/>
                </p:oleObj>
              </mc:Choice>
              <mc:Fallback>
                <p:oleObj name="Equation" r:id="rId3" imgW="3124080" imgH="1460160" progId="Equation.DSMT4">
                  <p:embed/>
                  <p:pic>
                    <p:nvPicPr>
                      <p:cNvPr id="0" name=""/>
                      <p:cNvPicPr/>
                      <p:nvPr/>
                    </p:nvPicPr>
                    <p:blipFill>
                      <a:blip r:embed="rId4"/>
                      <a:stretch>
                        <a:fillRect/>
                      </a:stretch>
                    </p:blipFill>
                    <p:spPr>
                      <a:xfrm>
                        <a:off x="2339751" y="1844824"/>
                        <a:ext cx="4004897" cy="187220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3995936" y="4149081"/>
          <a:ext cx="1998690" cy="363398"/>
        </p:xfrm>
        <a:graphic>
          <a:graphicData uri="http://schemas.openxmlformats.org/presentationml/2006/ole">
            <mc:AlternateContent xmlns:mc="http://schemas.openxmlformats.org/markup-compatibility/2006">
              <mc:Choice xmlns:v="urn:schemas-microsoft-com:vml" Requires="v">
                <p:oleObj spid="_x0000_s200728" name="Equation" r:id="rId5" imgW="1257120" imgH="228600" progId="Equation.DSMT4">
                  <p:embed/>
                </p:oleObj>
              </mc:Choice>
              <mc:Fallback>
                <p:oleObj name="Equation" r:id="rId5" imgW="1257120" imgH="228600" progId="Equation.DSMT4">
                  <p:embed/>
                  <p:pic>
                    <p:nvPicPr>
                      <p:cNvPr id="0" name=""/>
                      <p:cNvPicPr/>
                      <p:nvPr/>
                    </p:nvPicPr>
                    <p:blipFill>
                      <a:blip r:embed="rId6"/>
                      <a:stretch>
                        <a:fillRect/>
                      </a:stretch>
                    </p:blipFill>
                    <p:spPr>
                      <a:xfrm>
                        <a:off x="3995936" y="4149081"/>
                        <a:ext cx="1998690" cy="363398"/>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3464755" y="5440524"/>
          <a:ext cx="1499491" cy="508756"/>
        </p:xfrm>
        <a:graphic>
          <a:graphicData uri="http://schemas.openxmlformats.org/presentationml/2006/ole">
            <mc:AlternateContent xmlns:mc="http://schemas.openxmlformats.org/markup-compatibility/2006">
              <mc:Choice xmlns:v="urn:schemas-microsoft-com:vml" Requires="v">
                <p:oleObj spid="_x0000_s200729" name="Equation" r:id="rId7" imgW="711000" imgH="241200" progId="Equation.DSMT4">
                  <p:embed/>
                </p:oleObj>
              </mc:Choice>
              <mc:Fallback>
                <p:oleObj name="Equation" r:id="rId7" imgW="711000" imgH="241200" progId="Equation.DSMT4">
                  <p:embed/>
                  <p:pic>
                    <p:nvPicPr>
                      <p:cNvPr id="0" name=""/>
                      <p:cNvPicPr/>
                      <p:nvPr/>
                    </p:nvPicPr>
                    <p:blipFill>
                      <a:blip r:embed="rId8"/>
                      <a:stretch>
                        <a:fillRect/>
                      </a:stretch>
                    </p:blipFill>
                    <p:spPr>
                      <a:xfrm>
                        <a:off x="3464755" y="5440524"/>
                        <a:ext cx="1499491" cy="508756"/>
                      </a:xfrm>
                      <a:prstGeom prst="rect">
                        <a:avLst/>
                      </a:prstGeom>
                    </p:spPr>
                  </p:pic>
                </p:oleObj>
              </mc:Fallback>
            </mc:AlternateContent>
          </a:graphicData>
        </a:graphic>
      </p:graphicFrame>
    </p:spTree>
    <p:extLst>
      <p:ext uri="{BB962C8B-B14F-4D97-AF65-F5344CB8AC3E}">
        <p14:creationId xmlns:p14="http://schemas.microsoft.com/office/powerpoint/2010/main" val="21471508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461665"/>
          </a:xfrm>
          <a:prstGeom prst="rect">
            <a:avLst/>
          </a:prstGeom>
          <a:noFill/>
        </p:spPr>
        <p:txBody>
          <a:bodyPr wrap="square" rtlCol="0">
            <a:spAutoFit/>
          </a:bodyPr>
          <a:lstStyle/>
          <a:p>
            <a:pPr algn="ctr"/>
            <a:r>
              <a:rPr lang="en-US" b="1" dirty="0" smtClean="0">
                <a:solidFill>
                  <a:srgbClr val="C00000"/>
                </a:solidFill>
                <a:latin typeface="+mj-lt"/>
              </a:rPr>
              <a:t>Summary</a:t>
            </a:r>
            <a:endParaRPr lang="en-US" b="1" dirty="0">
              <a:solidFill>
                <a:srgbClr val="C00000"/>
              </a:solidFill>
              <a:latin typeface="+mj-lt"/>
            </a:endParaRPr>
          </a:p>
        </p:txBody>
      </p:sp>
      <p:sp>
        <p:nvSpPr>
          <p:cNvPr id="4" name="TextBox 3"/>
          <p:cNvSpPr txBox="1"/>
          <p:nvPr/>
        </p:nvSpPr>
        <p:spPr>
          <a:xfrm>
            <a:off x="971600" y="1124744"/>
            <a:ext cx="7704856" cy="501675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1"/>
                </a:solidFill>
                <a:latin typeface="+mn-lt"/>
              </a:rPr>
              <a:t>Most desirable binary indices do not satisfy transitivity and base invariance.</a:t>
            </a:r>
          </a:p>
          <a:p>
            <a:pPr marL="342900" indent="-342900">
              <a:buFont typeface="Arial" panose="020B0604020202020204" pitchFamily="34" charset="0"/>
              <a:buChar char="•"/>
            </a:pPr>
            <a:r>
              <a:rPr lang="en-US" sz="2000" b="1" dirty="0" smtClean="0">
                <a:solidFill>
                  <a:srgbClr val="0066FF"/>
                </a:solidFill>
                <a:latin typeface="+mn-lt"/>
              </a:rPr>
              <a:t>GEKS is a method that produces “transitive” comparisons from “non-transitive” comparisons while maintaining “</a:t>
            </a:r>
            <a:r>
              <a:rPr lang="en-US" sz="2000" b="1" dirty="0" err="1" smtClean="0">
                <a:solidFill>
                  <a:srgbClr val="0066FF"/>
                </a:solidFill>
                <a:latin typeface="+mn-lt"/>
              </a:rPr>
              <a:t>characteristicity</a:t>
            </a:r>
            <a:r>
              <a:rPr lang="en-US" sz="2000" b="1" dirty="0" smtClean="0">
                <a:solidFill>
                  <a:srgbClr val="0066FF"/>
                </a:solidFill>
                <a:latin typeface="+mn-lt"/>
              </a:rPr>
              <a:t>”.</a:t>
            </a:r>
          </a:p>
          <a:p>
            <a:pPr marL="342900" indent="-342900">
              <a:buFont typeface="Arial" panose="020B0604020202020204" pitchFamily="34" charset="0"/>
              <a:buChar char="•"/>
            </a:pPr>
            <a:r>
              <a:rPr lang="en-US" sz="2000" b="1" dirty="0" smtClean="0">
                <a:solidFill>
                  <a:srgbClr val="C00000"/>
                </a:solidFill>
                <a:latin typeface="+mn-lt"/>
              </a:rPr>
              <a:t>We provide three different interpretations of GEKS indexes.</a:t>
            </a:r>
          </a:p>
          <a:p>
            <a:pPr marL="342900" indent="-342900">
              <a:buFont typeface="Arial" panose="020B0604020202020204" pitchFamily="34" charset="0"/>
              <a:buChar char="•"/>
            </a:pPr>
            <a:r>
              <a:rPr lang="en-US" sz="2000" b="1" dirty="0" smtClean="0">
                <a:solidFill>
                  <a:schemeClr val="tx1"/>
                </a:solidFill>
                <a:latin typeface="+mn-lt"/>
              </a:rPr>
              <a:t>We offer a regression based interpretation to GEKS which can be used in producing generalized or weighted GEKS.</a:t>
            </a:r>
          </a:p>
          <a:p>
            <a:pPr marL="342900" indent="-342900">
              <a:buFont typeface="Arial" panose="020B0604020202020204" pitchFamily="34" charset="0"/>
              <a:buChar char="•"/>
            </a:pPr>
            <a:r>
              <a:rPr lang="en-US" sz="2000" b="1" dirty="0" smtClean="0">
                <a:solidFill>
                  <a:srgbClr val="0066FF"/>
                </a:solidFill>
                <a:latin typeface="+mn-lt"/>
              </a:rPr>
              <a:t>GEKS indices for comparisons below basic heading level are described.</a:t>
            </a:r>
          </a:p>
          <a:p>
            <a:pPr marL="342900" indent="-342900">
              <a:buFont typeface="Arial" panose="020B0604020202020204" pitchFamily="34" charset="0"/>
              <a:buChar char="•"/>
            </a:pPr>
            <a:r>
              <a:rPr lang="en-US" sz="2000" b="1" dirty="0" smtClean="0">
                <a:solidFill>
                  <a:srgbClr val="C00000"/>
                </a:solidFill>
                <a:latin typeface="+mn-lt"/>
              </a:rPr>
              <a:t>GEKS based on Fisher and </a:t>
            </a:r>
            <a:r>
              <a:rPr lang="en-US" sz="2000" b="1" dirty="0" err="1" smtClean="0">
                <a:solidFill>
                  <a:srgbClr val="C00000"/>
                </a:solidFill>
                <a:latin typeface="+mn-lt"/>
              </a:rPr>
              <a:t>Tornqvist</a:t>
            </a:r>
            <a:r>
              <a:rPr lang="en-US" sz="2000" b="1" dirty="0" smtClean="0">
                <a:solidFill>
                  <a:srgbClr val="C00000"/>
                </a:solidFill>
                <a:latin typeface="+mn-lt"/>
              </a:rPr>
              <a:t> binary indices for aggregation above basic heading level are given.</a:t>
            </a:r>
          </a:p>
          <a:p>
            <a:pPr marL="342900" indent="-342900">
              <a:buFont typeface="Arial" panose="020B0604020202020204" pitchFamily="34" charset="0"/>
              <a:buChar char="•"/>
            </a:pPr>
            <a:r>
              <a:rPr lang="en-US" sz="2000" b="1" dirty="0" smtClean="0">
                <a:solidFill>
                  <a:schemeClr val="tx1"/>
                </a:solidFill>
                <a:latin typeface="+mn-lt"/>
              </a:rPr>
              <a:t>Weighted GEKS with different sets of weights are discussed for</a:t>
            </a:r>
          </a:p>
          <a:p>
            <a:pPr marL="1714500" lvl="3" indent="-342900">
              <a:buFont typeface="Arial" panose="020B0604020202020204" pitchFamily="34" charset="0"/>
              <a:buChar char="•"/>
            </a:pPr>
            <a:r>
              <a:rPr lang="en-US" sz="2000" b="1" dirty="0" smtClean="0">
                <a:solidFill>
                  <a:schemeClr val="tx1"/>
                </a:solidFill>
                <a:latin typeface="+mn-lt"/>
              </a:rPr>
              <a:t>Below basic heading level</a:t>
            </a:r>
          </a:p>
          <a:p>
            <a:pPr marL="1714500" lvl="3" indent="-342900">
              <a:buFont typeface="Arial" panose="020B0604020202020204" pitchFamily="34" charset="0"/>
              <a:buChar char="•"/>
            </a:pPr>
            <a:r>
              <a:rPr lang="en-US" sz="2000" b="1" dirty="0" smtClean="0">
                <a:solidFill>
                  <a:schemeClr val="tx1"/>
                </a:solidFill>
                <a:latin typeface="+mn-lt"/>
              </a:rPr>
              <a:t>Above basic heading level</a:t>
            </a:r>
          </a:p>
          <a:p>
            <a:pPr marL="342900" indent="-342900">
              <a:buFont typeface="Arial" panose="020B0604020202020204" pitchFamily="34" charset="0"/>
              <a:buChar char="•"/>
            </a:pPr>
            <a:r>
              <a:rPr lang="en-US" sz="2000" b="1" dirty="0" smtClean="0">
                <a:solidFill>
                  <a:srgbClr val="0066FF"/>
                </a:solidFill>
                <a:latin typeface="+mn-lt"/>
              </a:rPr>
              <a:t>Numerical illustration based on OECD data are shown.</a:t>
            </a:r>
          </a:p>
        </p:txBody>
      </p:sp>
    </p:spTree>
    <p:extLst>
      <p:ext uri="{BB962C8B-B14F-4D97-AF65-F5344CB8AC3E}">
        <p14:creationId xmlns:p14="http://schemas.microsoft.com/office/powerpoint/2010/main" val="3603628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44575" y="1252538"/>
            <a:ext cx="7704138" cy="5129212"/>
          </a:xfrm>
          <a:prstGeom prst="rect">
            <a:avLst/>
          </a:prstGeom>
          <a:noFill/>
          <a:ln w="9525">
            <a:noFill/>
            <a:miter lim="800000"/>
            <a:headEnd/>
            <a:tailEnd/>
          </a:ln>
        </p:spPr>
        <p:txBody>
          <a:bodyPr/>
          <a:lstStyle/>
          <a:p>
            <a:pPr marL="342900" indent="-342900">
              <a:spcBef>
                <a:spcPct val="20000"/>
              </a:spcBef>
            </a:pPr>
            <a:endParaRPr lang="en-AU" sz="3200">
              <a:solidFill>
                <a:schemeClr val="tx1"/>
              </a:solidFill>
              <a:latin typeface="Times New Roman" pitchFamily="18" charset="0"/>
            </a:endParaRPr>
          </a:p>
          <a:p>
            <a:pPr marL="742950" lvl="1" indent="-285750">
              <a:spcBef>
                <a:spcPct val="20000"/>
              </a:spcBef>
              <a:buFontTx/>
              <a:buChar char="–"/>
            </a:pPr>
            <a:endParaRPr lang="en-AU" sz="2800">
              <a:solidFill>
                <a:schemeClr val="tx1"/>
              </a:solidFill>
              <a:latin typeface="Times New Roman" pitchFamily="18" charset="0"/>
            </a:endParaRPr>
          </a:p>
        </p:txBody>
      </p:sp>
      <p:sp>
        <p:nvSpPr>
          <p:cNvPr id="11270" name="Rectangle 6"/>
          <p:cNvSpPr>
            <a:spLocks noChangeArrowheads="1"/>
          </p:cNvSpPr>
          <p:nvPr/>
        </p:nvSpPr>
        <p:spPr bwMode="gray">
          <a:xfrm>
            <a:off x="815975" y="346075"/>
            <a:ext cx="31750" cy="252413"/>
          </a:xfrm>
          <a:prstGeom prst="rect">
            <a:avLst/>
          </a:prstGeom>
          <a:solidFill>
            <a:schemeClr val="bg2"/>
          </a:solidFill>
          <a:ln w="9525">
            <a:noFill/>
            <a:miter lim="800000"/>
            <a:headEnd/>
            <a:tailEnd/>
          </a:ln>
        </p:spPr>
        <p:txBody>
          <a:bodyPr wrap="none" anchor="ctr"/>
          <a:lstStyle/>
          <a:p>
            <a:pPr algn="ctr"/>
            <a:endParaRPr kumimoji="1" lang="en-US">
              <a:solidFill>
                <a:schemeClr val="tx1"/>
              </a:solidFill>
              <a:latin typeface="Tahoma" pitchFamily="34" charset="0"/>
            </a:endParaRPr>
          </a:p>
        </p:txBody>
      </p:sp>
      <p:sp>
        <p:nvSpPr>
          <p:cNvPr id="214024" name="Rectangle 8"/>
          <p:cNvSpPr>
            <a:spLocks noChangeArrowheads="1"/>
          </p:cNvSpPr>
          <p:nvPr/>
        </p:nvSpPr>
        <p:spPr bwMode="auto">
          <a:xfrm>
            <a:off x="1066198" y="2276872"/>
            <a:ext cx="7315200" cy="892552"/>
          </a:xfrm>
          <a:prstGeom prst="rect">
            <a:avLst/>
          </a:prstGeom>
          <a:noFill/>
          <a:ln w="9525">
            <a:noFill/>
            <a:miter lim="800000"/>
            <a:headEnd/>
            <a:tailEnd/>
          </a:ln>
          <a:effectLst/>
        </p:spPr>
        <p:txBody>
          <a:bodyPr>
            <a:spAutoFit/>
          </a:bodyPr>
          <a:lstStyle/>
          <a:p>
            <a:pPr algn="ctr">
              <a:defRPr/>
            </a:pPr>
            <a:endParaRPr lang="en-US" b="1" dirty="0" smtClean="0">
              <a:solidFill>
                <a:srgbClr val="C00000"/>
              </a:solidFill>
              <a:latin typeface="+mn-lt"/>
            </a:endParaRPr>
          </a:p>
          <a:p>
            <a:pPr algn="ctr">
              <a:defRPr/>
            </a:pPr>
            <a:r>
              <a:rPr lang="en-US" sz="2800" b="1" dirty="0" smtClean="0">
                <a:solidFill>
                  <a:srgbClr val="C00000"/>
                </a:solidFill>
                <a:latin typeface="+mn-lt"/>
              </a:rPr>
              <a:t>The Country-Product-Dummy (CPD) Method</a:t>
            </a:r>
          </a:p>
        </p:txBody>
      </p:sp>
    </p:spTree>
    <p:extLst>
      <p:ext uri="{BB962C8B-B14F-4D97-AF65-F5344CB8AC3E}">
        <p14:creationId xmlns:p14="http://schemas.microsoft.com/office/powerpoint/2010/main" val="21807530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404664"/>
            <a:ext cx="5976664" cy="461665"/>
          </a:xfrm>
          <a:prstGeom prst="rect">
            <a:avLst/>
          </a:prstGeom>
          <a:noFill/>
        </p:spPr>
        <p:txBody>
          <a:bodyPr wrap="square" rtlCol="0">
            <a:spAutoFit/>
          </a:bodyPr>
          <a:lstStyle/>
          <a:p>
            <a:pPr algn="ctr"/>
            <a:r>
              <a:rPr lang="en-US" b="1" dirty="0" smtClean="0">
                <a:solidFill>
                  <a:srgbClr val="C00000"/>
                </a:solidFill>
                <a:latin typeface="+mj-lt"/>
              </a:rPr>
              <a:t>History of Stochastic Approach</a:t>
            </a:r>
            <a:endParaRPr lang="en-US" b="1" dirty="0">
              <a:solidFill>
                <a:srgbClr val="C00000"/>
              </a:solidFill>
              <a:latin typeface="+mj-lt"/>
            </a:endParaRPr>
          </a:p>
        </p:txBody>
      </p:sp>
      <p:sp>
        <p:nvSpPr>
          <p:cNvPr id="4" name="TextBox 3"/>
          <p:cNvSpPr txBox="1"/>
          <p:nvPr/>
        </p:nvSpPr>
        <p:spPr>
          <a:xfrm>
            <a:off x="971600" y="1340768"/>
            <a:ext cx="7056784" cy="440120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1"/>
                </a:solidFill>
                <a:latin typeface="+mn-lt"/>
              </a:rPr>
              <a:t>Carli Index (1764) - arithmetic average of price relatives</a:t>
            </a:r>
          </a:p>
          <a:p>
            <a:pPr marL="342900" indent="-342900">
              <a:buFont typeface="Arial" panose="020B0604020202020204" pitchFamily="34" charset="0"/>
              <a:buChar char="•"/>
            </a:pPr>
            <a:r>
              <a:rPr lang="en-US" sz="2000" b="1" dirty="0" smtClean="0">
                <a:solidFill>
                  <a:schemeClr val="tx1"/>
                </a:solidFill>
                <a:latin typeface="+mn-lt"/>
              </a:rPr>
              <a:t>Jevons (1863, 1865 and 1869) – geometric mean of price relatives</a:t>
            </a:r>
          </a:p>
          <a:p>
            <a:pPr marL="342900" indent="-342900">
              <a:buFont typeface="Arial" panose="020B0604020202020204" pitchFamily="34" charset="0"/>
              <a:buChar char="•"/>
            </a:pPr>
            <a:r>
              <a:rPr lang="en-US" sz="2000" b="1" dirty="0" smtClean="0">
                <a:solidFill>
                  <a:srgbClr val="0066FF"/>
                </a:solidFill>
                <a:latin typeface="+mn-lt"/>
              </a:rPr>
              <a:t>Edgeworth (1887-1889, 1925) – confidence intervals for Carli and Jevons indices, weights</a:t>
            </a:r>
          </a:p>
          <a:p>
            <a:pPr marL="342900" indent="-342900">
              <a:buFont typeface="Arial" panose="020B0604020202020204" pitchFamily="34" charset="0"/>
              <a:buChar char="•"/>
            </a:pPr>
            <a:r>
              <a:rPr lang="en-US" sz="2000" b="1" dirty="0" err="1" smtClean="0">
                <a:solidFill>
                  <a:srgbClr val="0066FF"/>
                </a:solidFill>
                <a:latin typeface="+mn-lt"/>
              </a:rPr>
              <a:t>Bowley</a:t>
            </a:r>
            <a:r>
              <a:rPr lang="en-US" sz="2000" b="1" dirty="0" smtClean="0">
                <a:solidFill>
                  <a:srgbClr val="0066FF"/>
                </a:solidFill>
                <a:latin typeface="+mn-lt"/>
              </a:rPr>
              <a:t> (1901) – precision of weighted index numbers</a:t>
            </a:r>
          </a:p>
          <a:p>
            <a:pPr marL="342900" indent="-342900">
              <a:buFont typeface="Arial" panose="020B0604020202020204" pitchFamily="34" charset="0"/>
              <a:buChar char="•"/>
            </a:pPr>
            <a:r>
              <a:rPr lang="en-US" sz="2000" b="1" dirty="0" smtClean="0">
                <a:solidFill>
                  <a:schemeClr val="tx1"/>
                </a:solidFill>
                <a:latin typeface="+mn-lt"/>
              </a:rPr>
              <a:t>Frisch (1936) – A review article in </a:t>
            </a:r>
            <a:r>
              <a:rPr lang="en-US" sz="2000" b="1" dirty="0" err="1" smtClean="0">
                <a:solidFill>
                  <a:schemeClr val="tx1"/>
                </a:solidFill>
                <a:latin typeface="+mn-lt"/>
              </a:rPr>
              <a:t>Econometrica</a:t>
            </a:r>
            <a:r>
              <a:rPr lang="en-US" sz="2000" b="1" dirty="0" smtClean="0">
                <a:solidFill>
                  <a:schemeClr val="tx1"/>
                </a:solidFill>
                <a:latin typeface="+mn-lt"/>
              </a:rPr>
              <a:t> which includes reference to stochastic approach</a:t>
            </a:r>
          </a:p>
          <a:p>
            <a:pPr marL="342900" indent="-342900">
              <a:buFont typeface="Arial" panose="020B0604020202020204" pitchFamily="34" charset="0"/>
              <a:buChar char="•"/>
            </a:pPr>
            <a:r>
              <a:rPr lang="en-US" sz="2000" b="1" dirty="0" smtClean="0">
                <a:solidFill>
                  <a:schemeClr val="tx1"/>
                </a:solidFill>
                <a:latin typeface="+mn-lt"/>
              </a:rPr>
              <a:t>Theil (1965, 1973 and 1974)</a:t>
            </a:r>
          </a:p>
          <a:p>
            <a:pPr marL="1257300" lvl="2" indent="-342900">
              <a:buFont typeface="Arial" panose="020B0604020202020204" pitchFamily="34" charset="0"/>
              <a:buChar char="•"/>
            </a:pPr>
            <a:r>
              <a:rPr lang="en-US" sz="2000" b="1" dirty="0" smtClean="0">
                <a:solidFill>
                  <a:srgbClr val="0066FF"/>
                </a:solidFill>
                <a:latin typeface="+mn-lt"/>
              </a:rPr>
              <a:t>information theoretic approach</a:t>
            </a:r>
          </a:p>
          <a:p>
            <a:pPr marL="1257300" lvl="2" indent="-342900">
              <a:buFont typeface="Arial" panose="020B0604020202020204" pitchFamily="34" charset="0"/>
              <a:buChar char="•"/>
            </a:pPr>
            <a:r>
              <a:rPr lang="en-US" sz="2000" b="1" dirty="0" smtClean="0">
                <a:solidFill>
                  <a:srgbClr val="0066FF"/>
                </a:solidFill>
                <a:latin typeface="+mn-lt"/>
              </a:rPr>
              <a:t>Log-change index numbers</a:t>
            </a:r>
          </a:p>
          <a:p>
            <a:pPr marL="342900" indent="-342900">
              <a:buFont typeface="Arial" panose="020B0604020202020204" pitchFamily="34" charset="0"/>
              <a:buChar char="•"/>
            </a:pPr>
            <a:r>
              <a:rPr lang="en-US" sz="2000" b="1" dirty="0" smtClean="0">
                <a:solidFill>
                  <a:schemeClr val="tx1"/>
                </a:solidFill>
                <a:latin typeface="+mn-lt"/>
              </a:rPr>
              <a:t>Summers (1973) – basic CPD model and filling gaps in data</a:t>
            </a:r>
          </a:p>
          <a:p>
            <a:pPr marL="342900" indent="-342900">
              <a:buFont typeface="Arial" panose="020B0604020202020204" pitchFamily="34" charset="0"/>
              <a:buChar char="•"/>
            </a:pPr>
            <a:r>
              <a:rPr lang="en-US" sz="2000" b="1" dirty="0" smtClean="0">
                <a:solidFill>
                  <a:schemeClr val="tx1"/>
                </a:solidFill>
                <a:latin typeface="+mn-lt"/>
              </a:rPr>
              <a:t>Balk (1980) – CPD model for seasonal adjustment</a:t>
            </a:r>
          </a:p>
          <a:p>
            <a:endParaRPr lang="en-US" sz="2000" b="1" dirty="0" smtClean="0">
              <a:solidFill>
                <a:schemeClr val="tx1"/>
              </a:solidFill>
              <a:latin typeface="+mn-lt"/>
            </a:endParaRPr>
          </a:p>
        </p:txBody>
      </p:sp>
    </p:spTree>
    <p:extLst>
      <p:ext uri="{BB962C8B-B14F-4D97-AF65-F5344CB8AC3E}">
        <p14:creationId xmlns:p14="http://schemas.microsoft.com/office/powerpoint/2010/main" val="2985239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5CF561C-9455-46AC-AA93-439E1458A3A9}" type="datetime1">
              <a:rPr lang="en-US" altLang="en-US" sz="1400"/>
              <a:pPr/>
              <a:t>4/16/2019</a:t>
            </a:fld>
            <a:endParaRPr lang="en-US" altLang="en-US" sz="1400"/>
          </a:p>
        </p:txBody>
      </p:sp>
      <p:sp>
        <p:nvSpPr>
          <p:cNvPr id="7172" name="Rectangle 3"/>
          <p:cNvSpPr>
            <a:spLocks noGrp="1" noChangeArrowheads="1"/>
          </p:cNvSpPr>
          <p:nvPr>
            <p:ph type="body" idx="1"/>
          </p:nvPr>
        </p:nvSpPr>
        <p:spPr>
          <a:xfrm>
            <a:off x="665050" y="1124744"/>
            <a:ext cx="7772400" cy="5199856"/>
          </a:xfrm>
        </p:spPr>
        <p:txBody>
          <a:bodyPr>
            <a:normAutofit lnSpcReduction="10000"/>
          </a:bodyPr>
          <a:lstStyle/>
          <a:p>
            <a:pPr marL="609600" indent="-609600">
              <a:buFont typeface="Monotype Sorts" pitchFamily="2" charset="2"/>
              <a:buAutoNum type="arabicPeriod"/>
            </a:pPr>
            <a:r>
              <a:rPr lang="en-US" altLang="en-US" sz="2000" b="1" dirty="0" smtClean="0"/>
              <a:t>CPD Method – Summers (1973)</a:t>
            </a:r>
          </a:p>
          <a:p>
            <a:pPr lvl="2"/>
            <a:r>
              <a:rPr lang="en-US" altLang="en-US" sz="1800" b="1" dirty="0" smtClean="0">
                <a:solidFill>
                  <a:srgbClr val="0066FF"/>
                </a:solidFill>
              </a:rPr>
              <a:t>Proposed as a method of filling gaps in price data</a:t>
            </a:r>
          </a:p>
          <a:p>
            <a:pPr lvl="2"/>
            <a:r>
              <a:rPr lang="en-US" altLang="en-US" sz="1800" b="1" dirty="0" smtClean="0">
                <a:solidFill>
                  <a:srgbClr val="0066FF"/>
                </a:solidFill>
              </a:rPr>
              <a:t>A method of computing PPPs below the basic heading level</a:t>
            </a:r>
          </a:p>
          <a:p>
            <a:pPr lvl="2"/>
            <a:r>
              <a:rPr lang="en-US" altLang="en-US" sz="1800" b="1" dirty="0" smtClean="0">
                <a:solidFill>
                  <a:srgbClr val="0066FF"/>
                </a:solidFill>
              </a:rPr>
              <a:t>The CPD method has always been used as a method of aggregation below basic heading level.</a:t>
            </a:r>
          </a:p>
          <a:p>
            <a:pPr marL="609600" indent="-609600">
              <a:buFont typeface="Monotype Sorts" pitchFamily="2" charset="2"/>
              <a:buAutoNum type="arabicPeriod"/>
            </a:pPr>
            <a:r>
              <a:rPr lang="en-US" altLang="en-US" sz="2000" b="1" dirty="0" smtClean="0"/>
              <a:t>Recent interest on CPD Method</a:t>
            </a:r>
          </a:p>
          <a:p>
            <a:pPr marL="1085850" lvl="2"/>
            <a:r>
              <a:rPr lang="en-US" altLang="en-US" sz="1800" b="1" dirty="0" smtClean="0">
                <a:solidFill>
                  <a:srgbClr val="0066FF"/>
                </a:solidFill>
              </a:rPr>
              <a:t>Work of Rao (1995, 2005) has established a formal link between the weighted version of CPD and the Rao index for aggregation above basic heading level</a:t>
            </a:r>
          </a:p>
          <a:p>
            <a:pPr marL="1085850" lvl="2"/>
            <a:r>
              <a:rPr lang="en-US" altLang="en-US" sz="1800" b="1" dirty="0" smtClean="0">
                <a:solidFill>
                  <a:srgbClr val="0066FF"/>
                </a:solidFill>
              </a:rPr>
              <a:t>Aten and Menezes (2002) used this method to compute sub-national PPPs for Brazil</a:t>
            </a:r>
          </a:p>
          <a:p>
            <a:pPr marL="1085850" lvl="2"/>
            <a:r>
              <a:rPr lang="en-US" altLang="en-US" sz="1800" b="1" dirty="0" smtClean="0">
                <a:solidFill>
                  <a:srgbClr val="0066FF"/>
                </a:solidFill>
              </a:rPr>
              <a:t>Various versions of the weighted CPD have been used by Ray, </a:t>
            </a:r>
            <a:r>
              <a:rPr lang="en-US" altLang="en-US" sz="1800" b="1" dirty="0" err="1" smtClean="0">
                <a:solidFill>
                  <a:srgbClr val="0066FF"/>
                </a:solidFill>
              </a:rPr>
              <a:t>Coondoo</a:t>
            </a:r>
            <a:r>
              <a:rPr lang="en-US" altLang="en-US" sz="1800" b="1" dirty="0" smtClean="0">
                <a:solidFill>
                  <a:srgbClr val="0066FF"/>
                </a:solidFill>
              </a:rPr>
              <a:t>, </a:t>
            </a:r>
            <a:r>
              <a:rPr lang="en-US" altLang="en-US" sz="1800" b="1" dirty="0" err="1" smtClean="0">
                <a:solidFill>
                  <a:srgbClr val="0066FF"/>
                </a:solidFill>
              </a:rPr>
              <a:t>Majumdar</a:t>
            </a:r>
            <a:r>
              <a:rPr lang="en-US" altLang="en-US" sz="1800" b="1" dirty="0" smtClean="0">
                <a:solidFill>
                  <a:srgbClr val="0066FF"/>
                </a:solidFill>
              </a:rPr>
              <a:t>  and Sinha (2004, 2012, 2013 and 2014)</a:t>
            </a:r>
          </a:p>
          <a:p>
            <a:pPr marL="1085850" lvl="2"/>
            <a:r>
              <a:rPr lang="en-US" altLang="en-US" sz="1800" b="1" dirty="0" err="1" smtClean="0">
                <a:solidFill>
                  <a:srgbClr val="0066FF"/>
                </a:solidFill>
              </a:rPr>
              <a:t>Diewert</a:t>
            </a:r>
            <a:r>
              <a:rPr lang="en-US" altLang="en-US" sz="1800" b="1" dirty="0" smtClean="0">
                <a:solidFill>
                  <a:srgbClr val="0066FF"/>
                </a:solidFill>
              </a:rPr>
              <a:t> (2002) has shown how the CPD model can be used in handling transactions level data</a:t>
            </a:r>
          </a:p>
          <a:p>
            <a:pPr marL="1085850" lvl="2"/>
            <a:r>
              <a:rPr lang="en-US" altLang="en-US" sz="1800" b="1" dirty="0" err="1" smtClean="0">
                <a:solidFill>
                  <a:srgbClr val="0066FF"/>
                </a:solidFill>
              </a:rPr>
              <a:t>Diewert</a:t>
            </a:r>
            <a:r>
              <a:rPr lang="en-US" altLang="en-US" sz="1800" b="1" dirty="0" smtClean="0">
                <a:solidFill>
                  <a:srgbClr val="0066FF"/>
                </a:solidFill>
              </a:rPr>
              <a:t> (2005) has shown how the CPD model can be used in deriving some binary indexes</a:t>
            </a:r>
          </a:p>
          <a:p>
            <a:pPr marL="857250" lvl="2" indent="0">
              <a:buNone/>
            </a:pPr>
            <a:endParaRPr lang="en-US" altLang="en-US" sz="1800" b="1" dirty="0" smtClean="0"/>
          </a:p>
        </p:txBody>
      </p:sp>
      <p:sp>
        <p:nvSpPr>
          <p:cNvPr id="2" name="TextBox 1"/>
          <p:cNvSpPr txBox="1"/>
          <p:nvPr/>
        </p:nvSpPr>
        <p:spPr>
          <a:xfrm>
            <a:off x="1907704" y="404664"/>
            <a:ext cx="5040560" cy="461665"/>
          </a:xfrm>
          <a:prstGeom prst="rect">
            <a:avLst/>
          </a:prstGeom>
          <a:noFill/>
        </p:spPr>
        <p:txBody>
          <a:bodyPr wrap="square" rtlCol="0">
            <a:spAutoFit/>
          </a:bodyPr>
          <a:lstStyle/>
          <a:p>
            <a:r>
              <a:rPr lang="en-US" b="1" dirty="0" smtClean="0">
                <a:solidFill>
                  <a:srgbClr val="C00000"/>
                </a:solidFill>
                <a:latin typeface="+mj-lt"/>
              </a:rPr>
              <a:t>Country-product-dummy method</a:t>
            </a:r>
            <a:endParaRPr lang="en-US" b="1" dirty="0">
              <a:solidFill>
                <a:srgbClr val="C00000"/>
              </a:solidFill>
              <a:latin typeface="+mj-lt"/>
            </a:endParaRPr>
          </a:p>
        </p:txBody>
      </p:sp>
    </p:spTree>
    <p:extLst>
      <p:ext uri="{BB962C8B-B14F-4D97-AF65-F5344CB8AC3E}">
        <p14:creationId xmlns:p14="http://schemas.microsoft.com/office/powerpoint/2010/main" val="615502424"/>
      </p:ext>
    </p:extLst>
  </p:cSld>
  <p:clrMapOvr>
    <a:masterClrMapping/>
  </p:clrMapOvr>
  <p:transition>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023987" y="1270992"/>
            <a:ext cx="8229600" cy="4525963"/>
          </a:xfrm>
        </p:spPr>
        <p:txBody>
          <a:bodyPr/>
          <a:lstStyle/>
          <a:p>
            <a:pPr>
              <a:lnSpc>
                <a:spcPct val="80000"/>
              </a:lnSpc>
              <a:buNone/>
            </a:pPr>
            <a:r>
              <a:rPr lang="en-US" sz="2000" dirty="0" smtClean="0">
                <a:latin typeface="Times New Roman" pitchFamily="18" charset="0"/>
                <a:cs typeface="Times New Roman" pitchFamily="18" charset="0"/>
              </a:rPr>
              <a:t>  </a:t>
            </a:r>
            <a:r>
              <a:rPr lang="en-US" sz="2000" b="1" i="1" dirty="0" smtClean="0">
                <a:cs typeface="Times New Roman" pitchFamily="18" charset="0"/>
              </a:rPr>
              <a:t>M</a:t>
            </a:r>
            <a:r>
              <a:rPr lang="en-US" sz="2000" b="1" dirty="0" smtClean="0">
                <a:cs typeface="Times New Roman" pitchFamily="18" charset="0"/>
              </a:rPr>
              <a:t>   countries and  </a:t>
            </a:r>
            <a:r>
              <a:rPr lang="en-US" sz="2000" b="1" i="1" dirty="0" smtClean="0">
                <a:cs typeface="Times New Roman" pitchFamily="18" charset="0"/>
              </a:rPr>
              <a:t>N </a:t>
            </a:r>
            <a:r>
              <a:rPr lang="en-US" sz="2000" b="1" dirty="0" smtClean="0">
                <a:cs typeface="Times New Roman" pitchFamily="18" charset="0"/>
              </a:rPr>
              <a:t> </a:t>
            </a:r>
            <a:r>
              <a:rPr lang="en-US" sz="2000" b="1" dirty="0">
                <a:cs typeface="Times New Roman" pitchFamily="18" charset="0"/>
              </a:rPr>
              <a:t>commodities</a:t>
            </a:r>
          </a:p>
          <a:p>
            <a:pPr>
              <a:lnSpc>
                <a:spcPct val="80000"/>
              </a:lnSpc>
              <a:buFont typeface="Wingdings" pitchFamily="2" charset="2"/>
              <a:buNone/>
            </a:pPr>
            <a:endParaRPr lang="en-US" sz="2000" b="1" dirty="0">
              <a:cs typeface="Times New Roman" pitchFamily="18" charset="0"/>
            </a:endParaRPr>
          </a:p>
          <a:p>
            <a:pPr>
              <a:lnSpc>
                <a:spcPct val="80000"/>
              </a:lnSpc>
              <a:buNone/>
            </a:pPr>
            <a:r>
              <a:rPr lang="en-US" sz="2000" b="1" dirty="0" smtClean="0">
                <a:cs typeface="Times New Roman" pitchFamily="18" charset="0"/>
              </a:rPr>
              <a:t>         observed </a:t>
            </a:r>
            <a:r>
              <a:rPr lang="en-US" sz="2000" b="1" dirty="0">
                <a:cs typeface="Times New Roman" pitchFamily="18" charset="0"/>
              </a:rPr>
              <a:t>price of the </a:t>
            </a:r>
            <a:r>
              <a:rPr lang="en-US" sz="2000" b="1" dirty="0" err="1" smtClean="0">
                <a:cs typeface="Times New Roman" pitchFamily="18" charset="0"/>
              </a:rPr>
              <a:t>i-th</a:t>
            </a:r>
            <a:r>
              <a:rPr lang="en-US" sz="2000" b="1" dirty="0" smtClean="0">
                <a:cs typeface="Times New Roman" pitchFamily="18" charset="0"/>
              </a:rPr>
              <a:t> </a:t>
            </a:r>
            <a:r>
              <a:rPr lang="en-US" sz="2000" b="1" dirty="0">
                <a:cs typeface="Times New Roman" pitchFamily="18" charset="0"/>
              </a:rPr>
              <a:t>commodity in the </a:t>
            </a:r>
            <a:r>
              <a:rPr lang="en-US" sz="2000" b="1" dirty="0" smtClean="0">
                <a:cs typeface="Times New Roman" pitchFamily="18" charset="0"/>
              </a:rPr>
              <a:t>j-</a:t>
            </a:r>
            <a:r>
              <a:rPr lang="en-US" sz="2000" b="1" dirty="0" err="1" smtClean="0">
                <a:cs typeface="Times New Roman" pitchFamily="18" charset="0"/>
              </a:rPr>
              <a:t>th</a:t>
            </a:r>
            <a:r>
              <a:rPr lang="en-US" sz="2000" b="1" dirty="0" smtClean="0">
                <a:cs typeface="Times New Roman" pitchFamily="18" charset="0"/>
              </a:rPr>
              <a:t> </a:t>
            </a:r>
            <a:r>
              <a:rPr lang="en-US" sz="2000" b="1" dirty="0">
                <a:cs typeface="Times New Roman" pitchFamily="18" charset="0"/>
              </a:rPr>
              <a:t>country</a:t>
            </a:r>
          </a:p>
          <a:p>
            <a:pPr>
              <a:lnSpc>
                <a:spcPct val="80000"/>
              </a:lnSpc>
            </a:pPr>
            <a:endParaRPr lang="en-US" sz="2000" b="1" dirty="0" smtClean="0">
              <a:cs typeface="Times New Roman" pitchFamily="18" charset="0"/>
            </a:endParaRPr>
          </a:p>
          <a:p>
            <a:pPr>
              <a:lnSpc>
                <a:spcPct val="80000"/>
              </a:lnSpc>
              <a:buNone/>
            </a:pPr>
            <a:r>
              <a:rPr lang="en-US" sz="2000" b="1" dirty="0" smtClean="0">
                <a:cs typeface="Times New Roman" pitchFamily="18" charset="0"/>
              </a:rPr>
              <a:t>         </a:t>
            </a:r>
            <a:r>
              <a:rPr lang="en-US" sz="2000" b="1" dirty="0">
                <a:cs typeface="Times New Roman" pitchFamily="18" charset="0"/>
              </a:rPr>
              <a:t>quantity of the </a:t>
            </a:r>
            <a:r>
              <a:rPr lang="en-US" sz="2000" b="1" dirty="0" err="1" smtClean="0">
                <a:cs typeface="Times New Roman" pitchFamily="18" charset="0"/>
              </a:rPr>
              <a:t>i-th</a:t>
            </a:r>
            <a:r>
              <a:rPr lang="en-US" sz="2000" b="1" dirty="0" smtClean="0">
                <a:cs typeface="Times New Roman" pitchFamily="18" charset="0"/>
              </a:rPr>
              <a:t> </a:t>
            </a:r>
            <a:r>
              <a:rPr lang="en-US" sz="2000" b="1" dirty="0">
                <a:cs typeface="Times New Roman" pitchFamily="18" charset="0"/>
              </a:rPr>
              <a:t>commodity in the </a:t>
            </a:r>
            <a:r>
              <a:rPr lang="en-US" sz="2000" b="1" dirty="0" smtClean="0">
                <a:cs typeface="Times New Roman" pitchFamily="18" charset="0"/>
              </a:rPr>
              <a:t>j-</a:t>
            </a:r>
            <a:r>
              <a:rPr lang="en-US" sz="2000" b="1" dirty="0" err="1" smtClean="0">
                <a:cs typeface="Times New Roman" pitchFamily="18" charset="0"/>
              </a:rPr>
              <a:t>th</a:t>
            </a:r>
            <a:r>
              <a:rPr lang="en-US" sz="2000" b="1" dirty="0" smtClean="0">
                <a:cs typeface="Times New Roman" pitchFamily="18" charset="0"/>
              </a:rPr>
              <a:t> </a:t>
            </a:r>
            <a:r>
              <a:rPr lang="en-US" sz="2000" b="1" dirty="0">
                <a:cs typeface="Times New Roman" pitchFamily="18" charset="0"/>
              </a:rPr>
              <a:t>country </a:t>
            </a:r>
          </a:p>
          <a:p>
            <a:pPr>
              <a:lnSpc>
                <a:spcPct val="80000"/>
              </a:lnSpc>
            </a:pPr>
            <a:endParaRPr lang="en-US" sz="2000" b="1" dirty="0">
              <a:cs typeface="Times New Roman" pitchFamily="18" charset="0"/>
            </a:endParaRPr>
          </a:p>
          <a:p>
            <a:pPr>
              <a:lnSpc>
                <a:spcPct val="80000"/>
              </a:lnSpc>
              <a:buNone/>
            </a:pPr>
            <a:r>
              <a:rPr lang="en-US" sz="2000" b="1" dirty="0" smtClean="0">
                <a:cs typeface="Times New Roman" pitchFamily="18" charset="0"/>
              </a:rPr>
              <a:t>         purchasing </a:t>
            </a:r>
            <a:r>
              <a:rPr lang="en-US" sz="2000" b="1" dirty="0">
                <a:cs typeface="Times New Roman" pitchFamily="18" charset="0"/>
              </a:rPr>
              <a:t>power parity of </a:t>
            </a:r>
            <a:r>
              <a:rPr lang="en-US" sz="2000" b="1" dirty="0" smtClean="0">
                <a:cs typeface="Times New Roman" pitchFamily="18" charset="0"/>
              </a:rPr>
              <a:t>j-</a:t>
            </a:r>
            <a:r>
              <a:rPr lang="en-US" sz="2000" b="1" dirty="0" err="1" smtClean="0">
                <a:cs typeface="Times New Roman" pitchFamily="18" charset="0"/>
              </a:rPr>
              <a:t>th</a:t>
            </a:r>
            <a:r>
              <a:rPr lang="en-US" sz="2000" b="1" dirty="0" smtClean="0">
                <a:cs typeface="Times New Roman" pitchFamily="18" charset="0"/>
              </a:rPr>
              <a:t> </a:t>
            </a:r>
            <a:r>
              <a:rPr lang="en-US" sz="2000" b="1" dirty="0">
                <a:cs typeface="Times New Roman" pitchFamily="18" charset="0"/>
              </a:rPr>
              <a:t>country</a:t>
            </a:r>
          </a:p>
          <a:p>
            <a:pPr>
              <a:lnSpc>
                <a:spcPct val="80000"/>
              </a:lnSpc>
            </a:pPr>
            <a:endParaRPr lang="en-US" sz="2000" b="1" dirty="0">
              <a:cs typeface="Times New Roman" pitchFamily="18" charset="0"/>
            </a:endParaRPr>
          </a:p>
          <a:p>
            <a:pPr>
              <a:lnSpc>
                <a:spcPct val="80000"/>
              </a:lnSpc>
              <a:buNone/>
            </a:pPr>
            <a:r>
              <a:rPr lang="en-US" sz="2000" b="1" dirty="0" smtClean="0">
                <a:cs typeface="Times New Roman" pitchFamily="18" charset="0"/>
              </a:rPr>
              <a:t>         Average </a:t>
            </a:r>
            <a:r>
              <a:rPr lang="en-US" sz="2000" b="1" dirty="0">
                <a:cs typeface="Times New Roman" pitchFamily="18" charset="0"/>
              </a:rPr>
              <a:t>price for </a:t>
            </a:r>
            <a:r>
              <a:rPr lang="en-US" sz="2000" b="1" dirty="0" err="1" smtClean="0">
                <a:cs typeface="Times New Roman" pitchFamily="18" charset="0"/>
              </a:rPr>
              <a:t>i-th</a:t>
            </a:r>
            <a:r>
              <a:rPr lang="en-US" sz="2000" b="1" dirty="0" smtClean="0">
                <a:cs typeface="Times New Roman" pitchFamily="18" charset="0"/>
              </a:rPr>
              <a:t> </a:t>
            </a:r>
            <a:r>
              <a:rPr lang="en-US" sz="2000" b="1" dirty="0">
                <a:cs typeface="Times New Roman" pitchFamily="18" charset="0"/>
              </a:rPr>
              <a:t>commodity</a:t>
            </a:r>
          </a:p>
          <a:p>
            <a:pPr marL="0" indent="0">
              <a:lnSpc>
                <a:spcPct val="80000"/>
              </a:lnSpc>
              <a:buNone/>
            </a:pPr>
            <a:endParaRPr lang="en-US" sz="2000" b="1" dirty="0"/>
          </a:p>
          <a:p>
            <a:pPr>
              <a:lnSpc>
                <a:spcPct val="80000"/>
              </a:lnSpc>
              <a:buNone/>
            </a:pPr>
            <a:r>
              <a:rPr lang="en-US" sz="2000" b="1" dirty="0" smtClean="0">
                <a:cs typeface="Times New Roman" pitchFamily="18" charset="0"/>
              </a:rPr>
              <a:t>    Expenditure shares</a:t>
            </a:r>
          </a:p>
          <a:p>
            <a:pPr>
              <a:lnSpc>
                <a:spcPct val="80000"/>
              </a:lnSpc>
              <a:buNone/>
            </a:pPr>
            <a:endParaRPr lang="en-US" sz="2000" b="1" dirty="0">
              <a:cs typeface="Times New Roman" pitchFamily="18" charset="0"/>
            </a:endParaRPr>
          </a:p>
          <a:p>
            <a:pPr>
              <a:lnSpc>
                <a:spcPct val="80000"/>
              </a:lnSpc>
              <a:buNone/>
            </a:pPr>
            <a:endParaRPr lang="en-US" sz="2000" b="1" dirty="0" smtClean="0">
              <a:cs typeface="Times New Roman" pitchFamily="18" charset="0"/>
            </a:endParaRPr>
          </a:p>
          <a:p>
            <a:pPr>
              <a:lnSpc>
                <a:spcPct val="80000"/>
              </a:lnSpc>
              <a:buNone/>
            </a:pPr>
            <a:r>
              <a:rPr lang="en-US" sz="2000" b="1" dirty="0">
                <a:cs typeface="Times New Roman" pitchFamily="18" charset="0"/>
              </a:rPr>
              <a:t> </a:t>
            </a:r>
            <a:r>
              <a:rPr lang="en-US" sz="2000" b="1" dirty="0" smtClean="0">
                <a:cs typeface="Times New Roman" pitchFamily="18" charset="0"/>
              </a:rPr>
              <a:t>   Weights based on expenditure shares</a:t>
            </a:r>
            <a:endParaRPr lang="en-US" sz="2000" b="1" dirty="0">
              <a:cs typeface="Times New Roman" pitchFamily="18" charset="0"/>
            </a:endParaRPr>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73" name="Object 5"/>
          <p:cNvGraphicFramePr>
            <a:graphicFrameLocks noChangeAspect="1"/>
          </p:cNvGraphicFramePr>
          <p:nvPr>
            <p:extLst/>
          </p:nvPr>
        </p:nvGraphicFramePr>
        <p:xfrm>
          <a:off x="1178483" y="1715343"/>
          <a:ext cx="449263" cy="533400"/>
        </p:xfrm>
        <a:graphic>
          <a:graphicData uri="http://schemas.openxmlformats.org/presentationml/2006/ole">
            <mc:AlternateContent xmlns:mc="http://schemas.openxmlformats.org/markup-compatibility/2006">
              <mc:Choice xmlns:v="urn:schemas-microsoft-com:vml" Requires="v">
                <p:oleObj spid="_x0000_s201772" name="Equation" r:id="rId3" imgW="203112" imgH="241195" progId="Equation.DSMT4">
                  <p:embed/>
                </p:oleObj>
              </mc:Choice>
              <mc:Fallback>
                <p:oleObj name="Equation" r:id="rId3" imgW="203112"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483" y="1715343"/>
                        <a:ext cx="4492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4" name="Rectangle 6"/>
          <p:cNvSpPr>
            <a:spLocks noChangeArrowheads="1"/>
          </p:cNvSpPr>
          <p:nvPr/>
        </p:nvSpPr>
        <p:spPr bwMode="auto">
          <a:xfrm>
            <a:off x="0" y="2451100"/>
            <a:ext cx="9144000" cy="0"/>
          </a:xfrm>
          <a:prstGeom prst="rect">
            <a:avLst/>
          </a:prstGeom>
          <a:noFill/>
          <a:ln w="9525">
            <a:noFill/>
            <a:miter lim="800000"/>
            <a:headEnd/>
            <a:tailEnd/>
          </a:ln>
          <a:effectLst/>
        </p:spPr>
        <p:txBody>
          <a:bodyPr wrap="none" anchor="ctr">
            <a:spAutoFit/>
          </a:bodyPr>
          <a:lstStyle/>
          <a:p>
            <a:endParaRPr lang="en-AU"/>
          </a:p>
        </p:txBody>
      </p:sp>
      <p:sp>
        <p:nvSpPr>
          <p:cNvPr id="8397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76" name="Object 8"/>
          <p:cNvGraphicFramePr>
            <a:graphicFrameLocks noChangeAspect="1"/>
          </p:cNvGraphicFramePr>
          <p:nvPr>
            <p:extLst/>
          </p:nvPr>
        </p:nvGraphicFramePr>
        <p:xfrm>
          <a:off x="1180028" y="2381431"/>
          <a:ext cx="460851" cy="576064"/>
        </p:xfrm>
        <a:graphic>
          <a:graphicData uri="http://schemas.openxmlformats.org/presentationml/2006/ole">
            <mc:AlternateContent xmlns:mc="http://schemas.openxmlformats.org/markup-compatibility/2006">
              <mc:Choice xmlns:v="urn:schemas-microsoft-com:vml" Requires="v">
                <p:oleObj spid="_x0000_s201773" name="Equation" r:id="rId5" imgW="190417" imgH="241195" progId="Equation.DSMT4">
                  <p:embed/>
                </p:oleObj>
              </mc:Choice>
              <mc:Fallback>
                <p:oleObj name="Equation" r:id="rId5" imgW="190417"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0028" y="2381431"/>
                        <a:ext cx="460851"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sp>
        <p:nvSpPr>
          <p:cNvPr id="83978"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79" name="Object 11"/>
          <p:cNvGraphicFramePr>
            <a:graphicFrameLocks noChangeAspect="1"/>
          </p:cNvGraphicFramePr>
          <p:nvPr>
            <p:extLst/>
          </p:nvPr>
        </p:nvGraphicFramePr>
        <p:xfrm>
          <a:off x="1304392" y="3610933"/>
          <a:ext cx="304800" cy="457200"/>
        </p:xfrm>
        <a:graphic>
          <a:graphicData uri="http://schemas.openxmlformats.org/presentationml/2006/ole">
            <mc:AlternateContent xmlns:mc="http://schemas.openxmlformats.org/markup-compatibility/2006">
              <mc:Choice xmlns:v="urn:schemas-microsoft-com:vml" Requires="v">
                <p:oleObj spid="_x0000_s201774" name="Equation" r:id="rId7" imgW="152334" imgH="228501" progId="Equation.DSMT4">
                  <p:embed/>
                </p:oleObj>
              </mc:Choice>
              <mc:Fallback>
                <p:oleObj name="Equation" r:id="rId7" imgW="15233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4392" y="3610933"/>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81" name="Object 13"/>
          <p:cNvGraphicFramePr>
            <a:graphicFrameLocks noChangeAspect="1"/>
          </p:cNvGraphicFramePr>
          <p:nvPr>
            <p:extLst/>
          </p:nvPr>
        </p:nvGraphicFramePr>
        <p:xfrm>
          <a:off x="3851920" y="3919643"/>
          <a:ext cx="1656184" cy="1254851"/>
        </p:xfrm>
        <a:graphic>
          <a:graphicData uri="http://schemas.openxmlformats.org/presentationml/2006/ole">
            <mc:AlternateContent xmlns:mc="http://schemas.openxmlformats.org/markup-compatibility/2006">
              <mc:Choice xmlns:v="urn:schemas-microsoft-com:vml" Requires="v">
                <p:oleObj spid="_x0000_s201775" name="Equation" r:id="rId9" imgW="901700" imgH="685800" progId="Equation.DSMT4">
                  <p:embed/>
                </p:oleObj>
              </mc:Choice>
              <mc:Fallback>
                <p:oleObj name="Equation" r:id="rId9" imgW="901700" imgH="685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3919643"/>
                        <a:ext cx="1656184" cy="1254851"/>
                      </a:xfrm>
                      <a:prstGeom prst="rect">
                        <a:avLst/>
                      </a:prstGeom>
                      <a:noFill/>
                      <a:extLst/>
                    </p:spPr>
                  </p:pic>
                </p:oleObj>
              </mc:Fallback>
            </mc:AlternateContent>
          </a:graphicData>
        </a:graphic>
      </p:graphicFrame>
      <p:sp>
        <p:nvSpPr>
          <p:cNvPr id="83982" name="Rectangle 14"/>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83" name="Object 15"/>
          <p:cNvGraphicFramePr>
            <a:graphicFrameLocks noChangeAspect="1"/>
          </p:cNvGraphicFramePr>
          <p:nvPr>
            <p:extLst/>
          </p:nvPr>
        </p:nvGraphicFramePr>
        <p:xfrm>
          <a:off x="5770388" y="4800073"/>
          <a:ext cx="1440160" cy="1286614"/>
        </p:xfrm>
        <a:graphic>
          <a:graphicData uri="http://schemas.openxmlformats.org/presentationml/2006/ole">
            <mc:AlternateContent xmlns:mc="http://schemas.openxmlformats.org/markup-compatibility/2006">
              <mc:Choice xmlns:v="urn:schemas-microsoft-com:vml" Requires="v">
                <p:oleObj spid="_x0000_s201776" name="Equation" r:id="rId11" imgW="799753" imgH="710891" progId="Equation.DSMT4">
                  <p:embed/>
                </p:oleObj>
              </mc:Choice>
              <mc:Fallback>
                <p:oleObj name="Equation" r:id="rId11" imgW="799753" imgH="71089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70388" y="4800073"/>
                        <a:ext cx="1440160" cy="1286614"/>
                      </a:xfrm>
                      <a:prstGeom prst="rect">
                        <a:avLst/>
                      </a:prstGeom>
                      <a:noFill/>
                      <a:extLst/>
                    </p:spPr>
                  </p:pic>
                </p:oleObj>
              </mc:Fallback>
            </mc:AlternateContent>
          </a:graphicData>
        </a:graphic>
      </p:graphicFrame>
      <p:sp>
        <p:nvSpPr>
          <p:cNvPr id="83984" name="Rectangle 1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85" name="Object 17"/>
          <p:cNvGraphicFramePr>
            <a:graphicFrameLocks noChangeAspect="1"/>
          </p:cNvGraphicFramePr>
          <p:nvPr>
            <p:extLst/>
          </p:nvPr>
        </p:nvGraphicFramePr>
        <p:xfrm>
          <a:off x="1013954" y="3090318"/>
          <a:ext cx="613792" cy="461765"/>
        </p:xfrm>
        <a:graphic>
          <a:graphicData uri="http://schemas.openxmlformats.org/presentationml/2006/ole">
            <mc:AlternateContent xmlns:mc="http://schemas.openxmlformats.org/markup-compatibility/2006">
              <mc:Choice xmlns:v="urn:schemas-microsoft-com:vml" Requires="v">
                <p:oleObj spid="_x0000_s201777" name="Equation" r:id="rId13" imgW="368300" imgH="241300" progId="Equation.DSMT4">
                  <p:embed/>
                </p:oleObj>
              </mc:Choice>
              <mc:Fallback>
                <p:oleObj name="Equation" r:id="rId13" imgW="3683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954" y="3090318"/>
                        <a:ext cx="613792" cy="461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763688" y="404664"/>
            <a:ext cx="5472608" cy="461665"/>
          </a:xfrm>
          <a:prstGeom prst="rect">
            <a:avLst/>
          </a:prstGeom>
          <a:noFill/>
        </p:spPr>
        <p:txBody>
          <a:bodyPr wrap="square" rtlCol="0">
            <a:spAutoFit/>
          </a:bodyPr>
          <a:lstStyle/>
          <a:p>
            <a:pPr algn="ctr"/>
            <a:r>
              <a:rPr lang="en-US" b="1" dirty="0" smtClean="0">
                <a:solidFill>
                  <a:srgbClr val="C00000"/>
                </a:solidFill>
                <a:latin typeface="+mj-lt"/>
              </a:rPr>
              <a:t>Notation</a:t>
            </a:r>
            <a:endParaRPr lang="en-US" b="1" dirty="0">
              <a:solidFill>
                <a:srgbClr val="C00000"/>
              </a:solidFill>
              <a:latin typeface="+mj-lt"/>
            </a:endParaRPr>
          </a:p>
        </p:txBody>
      </p:sp>
      <p:sp>
        <p:nvSpPr>
          <p:cNvPr id="3" name="TextBox 2"/>
          <p:cNvSpPr txBox="1"/>
          <p:nvPr/>
        </p:nvSpPr>
        <p:spPr>
          <a:xfrm>
            <a:off x="1178960" y="6087415"/>
            <a:ext cx="6366358" cy="369332"/>
          </a:xfrm>
          <a:prstGeom prst="rect">
            <a:avLst/>
          </a:prstGeom>
          <a:noFill/>
        </p:spPr>
        <p:txBody>
          <a:bodyPr wrap="square" rtlCol="0">
            <a:spAutoFit/>
          </a:bodyPr>
          <a:lstStyle/>
          <a:p>
            <a:r>
              <a:rPr lang="en-US" sz="1800" b="1" dirty="0" smtClean="0">
                <a:solidFill>
                  <a:srgbClr val="0066FF"/>
                </a:solidFill>
                <a:latin typeface="+mn-lt"/>
              </a:rPr>
              <a:t>When </a:t>
            </a:r>
            <a:r>
              <a:rPr lang="en-US" sz="1800" b="1" i="1" dirty="0" smtClean="0">
                <a:solidFill>
                  <a:srgbClr val="0066FF"/>
                </a:solidFill>
                <a:latin typeface="+mn-lt"/>
              </a:rPr>
              <a:t>M = </a:t>
            </a:r>
            <a:r>
              <a:rPr lang="en-US" sz="1800" b="1" dirty="0" smtClean="0">
                <a:solidFill>
                  <a:srgbClr val="0066FF"/>
                </a:solidFill>
                <a:latin typeface="+mn-lt"/>
              </a:rPr>
              <a:t>2, we have the case of binary comparisons.</a:t>
            </a:r>
            <a:endParaRPr lang="en-US" sz="1800" b="1" dirty="0">
              <a:solidFill>
                <a:srgbClr val="0066FF"/>
              </a:solidFill>
              <a:latin typeface="+mn-lt"/>
            </a:endParaRPr>
          </a:p>
        </p:txBody>
      </p:sp>
    </p:spTree>
    <p:extLst>
      <p:ext uri="{BB962C8B-B14F-4D97-AF65-F5344CB8AC3E}">
        <p14:creationId xmlns:p14="http://schemas.microsoft.com/office/powerpoint/2010/main" val="38043060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400" b="1" dirty="0">
                <a:solidFill>
                  <a:srgbClr val="C00000"/>
                </a:solidFill>
              </a:rPr>
              <a:t>The Law of One Price</a:t>
            </a:r>
          </a:p>
        </p:txBody>
      </p:sp>
      <p:sp>
        <p:nvSpPr>
          <p:cNvPr id="6147" name="Rectangle 3"/>
          <p:cNvSpPr>
            <a:spLocks noGrp="1" noChangeArrowheads="1"/>
          </p:cNvSpPr>
          <p:nvPr>
            <p:ph type="body" idx="1"/>
          </p:nvPr>
        </p:nvSpPr>
        <p:spPr>
          <a:xfrm>
            <a:off x="457200" y="1288075"/>
            <a:ext cx="8229600" cy="4525963"/>
          </a:xfrm>
        </p:spPr>
        <p:txBody>
          <a:bodyPr/>
          <a:lstStyle/>
          <a:p>
            <a:pPr marL="0" indent="0">
              <a:lnSpc>
                <a:spcPct val="90000"/>
              </a:lnSpc>
              <a:buNone/>
            </a:pPr>
            <a:r>
              <a:rPr lang="en-US" sz="2400" b="1" dirty="0"/>
              <a:t>Following Summers (1973), Rao (2005) and </a:t>
            </a:r>
            <a:r>
              <a:rPr lang="en-US" sz="2400" b="1" dirty="0" err="1"/>
              <a:t>Diewert</a:t>
            </a:r>
            <a:r>
              <a:rPr lang="en-US" sz="2400" b="1" dirty="0"/>
              <a:t> (2005) we </a:t>
            </a:r>
            <a:r>
              <a:rPr lang="en-US" sz="2400" b="1" dirty="0" smtClean="0"/>
              <a:t>consider</a:t>
            </a:r>
            <a:endParaRPr lang="en-US" sz="2400" b="1" dirty="0"/>
          </a:p>
        </p:txBody>
      </p:sp>
      <p:sp>
        <p:nvSpPr>
          <p:cNvPr id="6149"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6148" name="Object 4"/>
          <p:cNvGraphicFramePr>
            <a:graphicFrameLocks noChangeAspect="1"/>
          </p:cNvGraphicFramePr>
          <p:nvPr>
            <p:extLst/>
          </p:nvPr>
        </p:nvGraphicFramePr>
        <p:xfrm>
          <a:off x="3048000" y="2243339"/>
          <a:ext cx="2471738" cy="577850"/>
        </p:xfrm>
        <a:graphic>
          <a:graphicData uri="http://schemas.openxmlformats.org/presentationml/2006/ole">
            <mc:AlternateContent xmlns:mc="http://schemas.openxmlformats.org/markup-compatibility/2006">
              <mc:Choice xmlns:v="urn:schemas-microsoft-com:vml" Requires="v">
                <p:oleObj spid="_x0000_s202761" name="Equation" r:id="rId3" imgW="1015920" imgH="241200" progId="Equation.DSMT4">
                  <p:embed/>
                </p:oleObj>
              </mc:Choice>
              <mc:Fallback>
                <p:oleObj name="Equation" r:id="rId3" imgW="1015920" imgH="241200" progId="Equation.DSMT4">
                  <p:embed/>
                  <p:pic>
                    <p:nvPicPr>
                      <p:cNvPr id="0" name=""/>
                      <p:cNvPicPr>
                        <a:picLocks noChangeAspect="1" noChangeArrowheads="1"/>
                      </p:cNvPicPr>
                      <p:nvPr/>
                    </p:nvPicPr>
                    <p:blipFill>
                      <a:blip r:embed="rId4"/>
                      <a:srcRect/>
                      <a:stretch>
                        <a:fillRect/>
                      </a:stretch>
                    </p:blipFill>
                    <p:spPr bwMode="auto">
                      <a:xfrm>
                        <a:off x="3048000" y="2243339"/>
                        <a:ext cx="2471738"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154" name="Rectangle 10"/>
          <p:cNvSpPr>
            <a:spLocks noChangeArrowheads="1"/>
          </p:cNvSpPr>
          <p:nvPr/>
        </p:nvSpPr>
        <p:spPr bwMode="auto">
          <a:xfrm>
            <a:off x="715861" y="4974331"/>
            <a:ext cx="2858347" cy="338554"/>
          </a:xfrm>
          <a:prstGeom prst="rect">
            <a:avLst/>
          </a:prstGeom>
          <a:noFill/>
          <a:ln>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dirty="0">
                <a:solidFill>
                  <a:srgbClr val="0066FF"/>
                </a:solidFill>
                <a:latin typeface="+mn-lt"/>
              </a:rPr>
              <a:t>World price of </a:t>
            </a:r>
            <a:r>
              <a:rPr lang="en-US" sz="1600" b="1" dirty="0" err="1">
                <a:solidFill>
                  <a:srgbClr val="0066FF"/>
                </a:solidFill>
                <a:latin typeface="+mn-lt"/>
              </a:rPr>
              <a:t>i-th</a:t>
            </a:r>
            <a:r>
              <a:rPr lang="en-US" sz="1600" b="1" dirty="0">
                <a:solidFill>
                  <a:srgbClr val="0066FF"/>
                </a:solidFill>
                <a:latin typeface="+mn-lt"/>
              </a:rPr>
              <a:t> commodity</a:t>
            </a:r>
          </a:p>
        </p:txBody>
      </p:sp>
      <p:sp>
        <p:nvSpPr>
          <p:cNvPr id="6156" name="Text Box 12"/>
          <p:cNvSpPr txBox="1">
            <a:spLocks noChangeArrowheads="1"/>
          </p:cNvSpPr>
          <p:nvPr/>
        </p:nvSpPr>
        <p:spPr bwMode="auto">
          <a:xfrm>
            <a:off x="685800" y="5638800"/>
            <a:ext cx="78486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dirty="0">
                <a:solidFill>
                  <a:srgbClr val="C00000"/>
                </a:solidFill>
                <a:latin typeface="+mn-lt"/>
              </a:rPr>
              <a:t>The CPD model may be considered as a </a:t>
            </a:r>
            <a:r>
              <a:rPr lang="ja-JP" altLang="en-US" sz="2000" b="1" dirty="0">
                <a:solidFill>
                  <a:srgbClr val="C00000"/>
                </a:solidFill>
                <a:latin typeface="+mn-lt"/>
              </a:rPr>
              <a:t>“</a:t>
            </a:r>
            <a:r>
              <a:rPr lang="en-US" sz="2000" b="1" dirty="0">
                <a:solidFill>
                  <a:srgbClr val="C00000"/>
                </a:solidFill>
                <a:latin typeface="+mn-lt"/>
              </a:rPr>
              <a:t>hedonic regression model</a:t>
            </a:r>
            <a:r>
              <a:rPr lang="ja-JP" altLang="en-US" sz="2000" b="1" dirty="0">
                <a:solidFill>
                  <a:srgbClr val="C00000"/>
                </a:solidFill>
                <a:latin typeface="+mn-lt"/>
              </a:rPr>
              <a:t>”</a:t>
            </a:r>
            <a:r>
              <a:rPr lang="en-US" sz="2000" b="1" dirty="0">
                <a:solidFill>
                  <a:srgbClr val="C00000"/>
                </a:solidFill>
                <a:latin typeface="+mn-lt"/>
              </a:rPr>
              <a:t> where the only characteristics considered are the </a:t>
            </a:r>
            <a:r>
              <a:rPr lang="ja-JP" altLang="en-US" sz="2000" b="1" dirty="0">
                <a:solidFill>
                  <a:srgbClr val="C00000"/>
                </a:solidFill>
                <a:latin typeface="+mn-lt"/>
              </a:rPr>
              <a:t>“</a:t>
            </a:r>
            <a:r>
              <a:rPr lang="en-US" sz="2000" b="1" dirty="0">
                <a:solidFill>
                  <a:srgbClr val="C00000"/>
                </a:solidFill>
                <a:latin typeface="+mn-lt"/>
              </a:rPr>
              <a:t>country</a:t>
            </a:r>
            <a:r>
              <a:rPr lang="ja-JP" altLang="en-US" sz="2000" b="1" dirty="0">
                <a:solidFill>
                  <a:srgbClr val="C00000"/>
                </a:solidFill>
                <a:latin typeface="+mn-lt"/>
              </a:rPr>
              <a:t>”</a:t>
            </a:r>
            <a:r>
              <a:rPr lang="en-US" sz="2000" b="1" dirty="0">
                <a:solidFill>
                  <a:srgbClr val="C00000"/>
                </a:solidFill>
                <a:latin typeface="+mn-lt"/>
              </a:rPr>
              <a:t> and the </a:t>
            </a:r>
            <a:r>
              <a:rPr lang="ja-JP" altLang="en-US" sz="2000" b="1" dirty="0">
                <a:solidFill>
                  <a:srgbClr val="C00000"/>
                </a:solidFill>
                <a:latin typeface="+mn-lt"/>
              </a:rPr>
              <a:t>“</a:t>
            </a:r>
            <a:r>
              <a:rPr lang="en-US" sz="2000" b="1" dirty="0">
                <a:solidFill>
                  <a:srgbClr val="C00000"/>
                </a:solidFill>
                <a:latin typeface="+mn-lt"/>
              </a:rPr>
              <a:t>commodity</a:t>
            </a:r>
            <a:r>
              <a:rPr lang="ja-JP" altLang="en-US" sz="2000" b="1" dirty="0">
                <a:solidFill>
                  <a:srgbClr val="C00000"/>
                </a:solidFill>
                <a:latin typeface="+mn-lt"/>
              </a:rPr>
              <a:t>”</a:t>
            </a:r>
            <a:r>
              <a:rPr lang="en-US" sz="2000" b="1" dirty="0">
                <a:solidFill>
                  <a:srgbClr val="C00000"/>
                </a:solidFill>
                <a:latin typeface="+mn-lt"/>
              </a:rPr>
              <a:t>.</a:t>
            </a:r>
          </a:p>
        </p:txBody>
      </p:sp>
      <p:sp>
        <p:nvSpPr>
          <p:cNvPr id="13" name="Rectangle 10"/>
          <p:cNvSpPr>
            <a:spLocks noChangeArrowheads="1"/>
          </p:cNvSpPr>
          <p:nvPr/>
        </p:nvSpPr>
        <p:spPr bwMode="auto">
          <a:xfrm>
            <a:off x="394524" y="3662925"/>
            <a:ext cx="2258952" cy="584775"/>
          </a:xfrm>
          <a:prstGeom prst="rect">
            <a:avLst/>
          </a:prstGeom>
          <a:noFill/>
          <a:ln>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dirty="0" smtClean="0">
                <a:solidFill>
                  <a:srgbClr val="0066FF"/>
                </a:solidFill>
                <a:latin typeface="+mn-lt"/>
              </a:rPr>
              <a:t>Price </a:t>
            </a:r>
            <a:r>
              <a:rPr lang="en-US" sz="1600" b="1" dirty="0">
                <a:solidFill>
                  <a:srgbClr val="0066FF"/>
                </a:solidFill>
                <a:latin typeface="+mn-lt"/>
              </a:rPr>
              <a:t>of </a:t>
            </a:r>
            <a:r>
              <a:rPr lang="en-US" sz="1600" b="1" i="1" dirty="0" err="1">
                <a:solidFill>
                  <a:srgbClr val="0066FF"/>
                </a:solidFill>
                <a:latin typeface="+mn-lt"/>
              </a:rPr>
              <a:t>i</a:t>
            </a:r>
            <a:r>
              <a:rPr lang="en-US" sz="1600" b="1" dirty="0" err="1">
                <a:solidFill>
                  <a:srgbClr val="0066FF"/>
                </a:solidFill>
                <a:latin typeface="+mn-lt"/>
              </a:rPr>
              <a:t>-th</a:t>
            </a:r>
            <a:r>
              <a:rPr lang="en-US" sz="1600" b="1" dirty="0">
                <a:solidFill>
                  <a:srgbClr val="0066FF"/>
                </a:solidFill>
                <a:latin typeface="+mn-lt"/>
              </a:rPr>
              <a:t> </a:t>
            </a:r>
            <a:r>
              <a:rPr lang="en-US" sz="1600" b="1" dirty="0" smtClean="0">
                <a:solidFill>
                  <a:srgbClr val="0066FF"/>
                </a:solidFill>
                <a:latin typeface="+mn-lt"/>
              </a:rPr>
              <a:t>commodity</a:t>
            </a:r>
          </a:p>
          <a:p>
            <a:pPr algn="ctr"/>
            <a:r>
              <a:rPr lang="en-US" sz="1600" b="1" dirty="0" smtClean="0">
                <a:solidFill>
                  <a:srgbClr val="0066FF"/>
                </a:solidFill>
                <a:latin typeface="+mn-lt"/>
              </a:rPr>
              <a:t>in country </a:t>
            </a:r>
            <a:r>
              <a:rPr lang="en-US" sz="1600" b="1" i="1" dirty="0" smtClean="0">
                <a:solidFill>
                  <a:srgbClr val="0066FF"/>
                </a:solidFill>
                <a:latin typeface="+mn-lt"/>
              </a:rPr>
              <a:t>j</a:t>
            </a:r>
            <a:endParaRPr lang="en-US" sz="1600" b="1" dirty="0">
              <a:solidFill>
                <a:srgbClr val="0066FF"/>
              </a:solidFill>
              <a:latin typeface="+mn-lt"/>
            </a:endParaRPr>
          </a:p>
        </p:txBody>
      </p:sp>
      <p:sp>
        <p:nvSpPr>
          <p:cNvPr id="14" name="Rectangle 10"/>
          <p:cNvSpPr>
            <a:spLocks noChangeArrowheads="1"/>
          </p:cNvSpPr>
          <p:nvPr/>
        </p:nvSpPr>
        <p:spPr bwMode="auto">
          <a:xfrm>
            <a:off x="3260563" y="4013843"/>
            <a:ext cx="2652265" cy="584775"/>
          </a:xfrm>
          <a:prstGeom prst="rect">
            <a:avLst/>
          </a:prstGeom>
          <a:noFill/>
          <a:ln>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dirty="0" smtClean="0">
                <a:solidFill>
                  <a:srgbClr val="0066FF"/>
                </a:solidFill>
                <a:latin typeface="+mn-lt"/>
              </a:rPr>
              <a:t>Purchasing Power Parity of </a:t>
            </a:r>
          </a:p>
          <a:p>
            <a:pPr algn="ctr"/>
            <a:r>
              <a:rPr lang="en-US" sz="1600" b="1" dirty="0" smtClean="0">
                <a:solidFill>
                  <a:srgbClr val="0066FF"/>
                </a:solidFill>
                <a:latin typeface="+mn-lt"/>
              </a:rPr>
              <a:t>Currency </a:t>
            </a:r>
            <a:r>
              <a:rPr lang="en-US" sz="1600" b="1" i="1" dirty="0" smtClean="0">
                <a:solidFill>
                  <a:srgbClr val="0066FF"/>
                </a:solidFill>
                <a:latin typeface="+mn-lt"/>
              </a:rPr>
              <a:t>j</a:t>
            </a:r>
            <a:endParaRPr lang="en-US" sz="1600" b="1" dirty="0">
              <a:solidFill>
                <a:srgbClr val="0066FF"/>
              </a:solidFill>
              <a:latin typeface="+mn-lt"/>
            </a:endParaRPr>
          </a:p>
        </p:txBody>
      </p:sp>
      <p:cxnSp>
        <p:nvCxnSpPr>
          <p:cNvPr id="3" name="Straight Arrow Connector 2"/>
          <p:cNvCxnSpPr/>
          <p:nvPr/>
        </p:nvCxnSpPr>
        <p:spPr bwMode="auto">
          <a:xfrm>
            <a:off x="4541912" y="2658166"/>
            <a:ext cx="1" cy="1297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Rectangle 10"/>
          <p:cNvSpPr>
            <a:spLocks noChangeArrowheads="1"/>
          </p:cNvSpPr>
          <p:nvPr/>
        </p:nvSpPr>
        <p:spPr bwMode="auto">
          <a:xfrm>
            <a:off x="5580063" y="5110500"/>
            <a:ext cx="2501006" cy="584775"/>
          </a:xfrm>
          <a:prstGeom prst="rect">
            <a:avLst/>
          </a:prstGeom>
          <a:noFill/>
          <a:ln>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dirty="0" smtClean="0">
                <a:solidFill>
                  <a:srgbClr val="0066FF"/>
                </a:solidFill>
                <a:latin typeface="+mn-lt"/>
              </a:rPr>
              <a:t>Random disturbance term</a:t>
            </a:r>
          </a:p>
          <a:p>
            <a:pPr algn="ctr"/>
            <a:r>
              <a:rPr lang="en-US" sz="1600" b="1" dirty="0" err="1" smtClean="0">
                <a:solidFill>
                  <a:srgbClr val="0066FF"/>
                </a:solidFill>
                <a:latin typeface="+mn-lt"/>
              </a:rPr>
              <a:t>Sotchastic</a:t>
            </a:r>
            <a:r>
              <a:rPr lang="en-US" sz="1600" b="1" dirty="0" smtClean="0">
                <a:solidFill>
                  <a:srgbClr val="0066FF"/>
                </a:solidFill>
                <a:latin typeface="+mn-lt"/>
              </a:rPr>
              <a:t> term</a:t>
            </a:r>
            <a:endParaRPr lang="en-US" sz="1600" b="1" dirty="0">
              <a:solidFill>
                <a:srgbClr val="0066FF"/>
              </a:solidFill>
              <a:latin typeface="+mn-lt"/>
            </a:endParaRPr>
          </a:p>
        </p:txBody>
      </p:sp>
      <p:cxnSp>
        <p:nvCxnSpPr>
          <p:cNvPr id="5" name="Straight Arrow Connector 4"/>
          <p:cNvCxnSpPr/>
          <p:nvPr/>
        </p:nvCxnSpPr>
        <p:spPr bwMode="auto">
          <a:xfrm flipH="1">
            <a:off x="1763688" y="2708920"/>
            <a:ext cx="1368152" cy="9361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p:cNvCxnSpPr>
            <a:endCxn id="6154" idx="0"/>
          </p:cNvCxnSpPr>
          <p:nvPr/>
        </p:nvCxnSpPr>
        <p:spPr bwMode="auto">
          <a:xfrm flipH="1">
            <a:off x="2145035" y="2708920"/>
            <a:ext cx="1778893" cy="22654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5436096" y="2821189"/>
            <a:ext cx="1728192" cy="23224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94564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685800" y="1828800"/>
            <a:ext cx="7772400" cy="3035300"/>
          </a:xfrm>
          <a:noFill/>
          <a:ln>
            <a:miter lim="800000"/>
            <a:headEnd/>
            <a:tailEnd/>
          </a:ln>
        </p:spPr>
        <p:txBody>
          <a:bodyPr vert="horz" wrap="square" lIns="92075" tIns="46038" rIns="92075" bIns="46038" numCol="1" anchor="t" anchorCtr="0" compatLnSpc="1">
            <a:prstTxWarp prst="textNoShape">
              <a:avLst/>
            </a:prstTxWarp>
            <a:normAutofit/>
          </a:bodyPr>
          <a:lstStyle/>
          <a:p>
            <a:pPr marL="514350" indent="-514350" eaLnBrk="1" hangingPunct="1">
              <a:buFont typeface="Wingdings" pitchFamily="2" charset="2"/>
              <a:buChar char="Ø"/>
            </a:pPr>
            <a:r>
              <a:rPr lang="en-US" sz="2400" b="1" dirty="0" smtClean="0"/>
              <a:t>Big Mac Index</a:t>
            </a:r>
          </a:p>
          <a:p>
            <a:pPr marL="514350" indent="-514350" eaLnBrk="1" hangingPunct="1">
              <a:buFont typeface="Wingdings" pitchFamily="2" charset="2"/>
              <a:buChar char="Ø"/>
            </a:pPr>
            <a:r>
              <a:rPr lang="en-US" sz="2400" b="1" dirty="0" smtClean="0">
                <a:solidFill>
                  <a:srgbClr val="0033CC"/>
                </a:solidFill>
              </a:rPr>
              <a:t>PPPs from the International Comparison Program – World Bank, OECD, EUROSTAT</a:t>
            </a:r>
          </a:p>
          <a:p>
            <a:pPr marL="514350" indent="-514350" eaLnBrk="1" hangingPunct="1">
              <a:buFont typeface="Wingdings" pitchFamily="2" charset="2"/>
              <a:buChar char="Ø"/>
            </a:pPr>
            <a:r>
              <a:rPr lang="en-US" sz="2400" b="1" dirty="0" smtClean="0"/>
              <a:t>Agricultural Sector PPPs – FAO, UN</a:t>
            </a:r>
          </a:p>
          <a:p>
            <a:pPr marL="514350" indent="-514350" eaLnBrk="1" hangingPunct="1">
              <a:buFont typeface="Wingdings" pitchFamily="2" charset="2"/>
              <a:buChar char="Ø"/>
            </a:pPr>
            <a:r>
              <a:rPr lang="en-US" sz="2400" b="1" dirty="0" smtClean="0">
                <a:solidFill>
                  <a:srgbClr val="0033CC"/>
                </a:solidFill>
              </a:rPr>
              <a:t>Manufacturing Sector PPPs - Groningen</a:t>
            </a:r>
          </a:p>
          <a:p>
            <a:pPr marL="514350" indent="-514350" eaLnBrk="1" hangingPunct="1">
              <a:buFont typeface="Wingdings" pitchFamily="2" charset="2"/>
              <a:buChar char="Ø"/>
            </a:pPr>
            <a:r>
              <a:rPr lang="en-US" sz="2400" b="1" dirty="0" smtClean="0"/>
              <a:t>Poverty specific PPPs for Global and Regional Poverty Measurement – World Bank</a:t>
            </a:r>
          </a:p>
        </p:txBody>
      </p:sp>
      <p:sp>
        <p:nvSpPr>
          <p:cNvPr id="14339" name="Rectangle 3"/>
          <p:cNvSpPr>
            <a:spLocks noGrp="1" noChangeArrowheads="1"/>
          </p:cNvSpPr>
          <p:nvPr>
            <p:ph type="title"/>
          </p:nvPr>
        </p:nvSpPr>
        <p:spPr bwMode="auto">
          <a:xfrm>
            <a:off x="457200" y="541338"/>
            <a:ext cx="8229600" cy="762000"/>
          </a:xfrm>
          <a:noFill/>
          <a:ln>
            <a:miter lim="800000"/>
            <a:headEnd/>
            <a:tailEnd/>
          </a:ln>
        </p:spPr>
        <p:txBody>
          <a:bodyPr vert="horz" wrap="square" lIns="92075" tIns="46038" rIns="92075" bIns="46038" numCol="1" anchor="ctr" anchorCtr="0" compatLnSpc="1">
            <a:prstTxWarp prst="textNoShape">
              <a:avLst/>
            </a:prstTxWarp>
            <a:normAutofit fontScale="90000"/>
          </a:bodyPr>
          <a:lstStyle/>
          <a:p>
            <a:pPr eaLnBrk="1" hangingPunct="1"/>
            <a:r>
              <a:rPr lang="en-US" sz="3100" b="1" dirty="0" smtClean="0">
                <a:solidFill>
                  <a:srgbClr val="C00000"/>
                </a:solidFill>
              </a:rPr>
              <a:t>PPPs - some celebrated examples</a:t>
            </a:r>
            <a:r>
              <a:rPr lang="en-US" sz="4000" dirty="0" smtClean="0">
                <a:solidFill>
                  <a:srgbClr val="FFCC00"/>
                </a:solidFill>
              </a:rPr>
              <a:t/>
            </a:r>
            <a:br>
              <a:rPr lang="en-US" sz="4000" dirty="0" smtClean="0">
                <a:solidFill>
                  <a:srgbClr val="FFCC00"/>
                </a:solidFill>
              </a:rPr>
            </a:br>
            <a:endParaRPr lang="en-US" sz="3200" dirty="0" smtClean="0">
              <a:solidFill>
                <a:srgbClr val="FFFF00"/>
              </a:solidFill>
            </a:endParaRPr>
          </a:p>
        </p:txBody>
      </p:sp>
    </p:spTree>
    <p:extLst>
      <p:ext uri="{BB962C8B-B14F-4D97-AF65-F5344CB8AC3E}">
        <p14:creationId xmlns:p14="http://schemas.microsoft.com/office/powerpoint/2010/main" val="363283870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7B1DAB8-E0DC-4A8D-ABD4-4BAFB7E857BF}" type="datetime1">
              <a:rPr lang="en-US" altLang="en-US" sz="1400"/>
              <a:pPr/>
              <a:t>4/16/2019</a:t>
            </a:fld>
            <a:endParaRPr lang="en-US" altLang="en-US" sz="1400"/>
          </a:p>
        </p:txBody>
      </p:sp>
      <p:sp>
        <p:nvSpPr>
          <p:cNvPr id="9220"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1"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4"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5"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6"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7"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8"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29"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30"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31"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32"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33"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34" name="Text Box 16"/>
          <p:cNvSpPr txBox="1">
            <a:spLocks noChangeArrowheads="1"/>
          </p:cNvSpPr>
          <p:nvPr/>
        </p:nvSpPr>
        <p:spPr bwMode="auto">
          <a:xfrm>
            <a:off x="1187450" y="1067271"/>
            <a:ext cx="5975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b="1" dirty="0" smtClean="0">
                <a:solidFill>
                  <a:schemeClr val="tx2"/>
                </a:solidFill>
              </a:rPr>
              <a:t>Multiplicative </a:t>
            </a:r>
            <a:r>
              <a:rPr lang="en-US" altLang="en-US" b="1" dirty="0">
                <a:solidFill>
                  <a:schemeClr val="tx2"/>
                </a:solidFill>
              </a:rPr>
              <a:t>Model</a:t>
            </a:r>
            <a:r>
              <a:rPr lang="en-US" altLang="en-US" b="1" dirty="0" smtClean="0">
                <a:solidFill>
                  <a:schemeClr val="tx2"/>
                </a:solidFill>
              </a:rPr>
              <a:t>:</a:t>
            </a:r>
            <a:endParaRPr lang="en-US" altLang="en-US" b="1" dirty="0">
              <a:solidFill>
                <a:schemeClr val="tx2"/>
              </a:solidFill>
            </a:endParaRPr>
          </a:p>
        </p:txBody>
      </p:sp>
      <p:sp>
        <p:nvSpPr>
          <p:cNvPr id="923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9236" name="Object 17"/>
          <p:cNvGraphicFramePr>
            <a:graphicFrameLocks noChangeAspect="1"/>
          </p:cNvGraphicFramePr>
          <p:nvPr>
            <p:extLst/>
          </p:nvPr>
        </p:nvGraphicFramePr>
        <p:xfrm>
          <a:off x="1069181" y="1592264"/>
          <a:ext cx="6573838" cy="552450"/>
        </p:xfrm>
        <a:graphic>
          <a:graphicData uri="http://schemas.openxmlformats.org/presentationml/2006/ole">
            <mc:AlternateContent xmlns:mc="http://schemas.openxmlformats.org/markup-compatibility/2006">
              <mc:Choice xmlns:v="urn:schemas-microsoft-com:vml" Requires="v">
                <p:oleObj spid="_x0000_s203806" name="Equation" r:id="rId3" imgW="2844720" imgH="241200" progId="Equation.DSMT4">
                  <p:embed/>
                </p:oleObj>
              </mc:Choice>
              <mc:Fallback>
                <p:oleObj name="Equation" r:id="rId3" imgW="2844720" imgH="241200" progId="Equation.DSMT4">
                  <p:embed/>
                  <p:pic>
                    <p:nvPicPr>
                      <p:cNvPr id="0" name=""/>
                      <p:cNvPicPr>
                        <a:picLocks noChangeAspect="1" noChangeArrowheads="1"/>
                      </p:cNvPicPr>
                      <p:nvPr/>
                    </p:nvPicPr>
                    <p:blipFill>
                      <a:blip r:embed="rId4"/>
                      <a:srcRect/>
                      <a:stretch>
                        <a:fillRect/>
                      </a:stretch>
                    </p:blipFill>
                    <p:spPr bwMode="auto">
                      <a:xfrm>
                        <a:off x="1069181" y="1592264"/>
                        <a:ext cx="6573838" cy="552450"/>
                      </a:xfrm>
                      <a:prstGeom prst="rect">
                        <a:avLst/>
                      </a:prstGeom>
                      <a:noFill/>
                      <a:ln>
                        <a:noFill/>
                      </a:ln>
                    </p:spPr>
                  </p:pic>
                </p:oleObj>
              </mc:Fallback>
            </mc:AlternateContent>
          </a:graphicData>
        </a:graphic>
      </p:graphicFrame>
      <p:sp>
        <p:nvSpPr>
          <p:cNvPr id="9237" name="Rectangle 20"/>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39" name="Text Box 22"/>
          <p:cNvSpPr txBox="1">
            <a:spLocks noChangeArrowheads="1"/>
          </p:cNvSpPr>
          <p:nvPr/>
        </p:nvSpPr>
        <p:spPr bwMode="auto">
          <a:xfrm>
            <a:off x="1187450" y="2276475"/>
            <a:ext cx="2376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b="1" dirty="0">
                <a:solidFill>
                  <a:srgbClr val="0066FF"/>
                </a:solidFill>
              </a:rPr>
              <a:t>Additive Model:</a:t>
            </a:r>
            <a:endParaRPr lang="en-AU" altLang="en-US" b="1" dirty="0">
              <a:solidFill>
                <a:srgbClr val="0066FF"/>
              </a:solidFill>
            </a:endParaRPr>
          </a:p>
        </p:txBody>
      </p:sp>
      <p:sp>
        <p:nvSpPr>
          <p:cNvPr id="9240" name="Rectangle 24"/>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9241" name="Object 23"/>
          <p:cNvGraphicFramePr>
            <a:graphicFrameLocks noChangeAspect="1"/>
          </p:cNvGraphicFramePr>
          <p:nvPr>
            <p:extLst/>
          </p:nvPr>
        </p:nvGraphicFramePr>
        <p:xfrm>
          <a:off x="1416050" y="2828925"/>
          <a:ext cx="5395913" cy="542925"/>
        </p:xfrm>
        <a:graphic>
          <a:graphicData uri="http://schemas.openxmlformats.org/presentationml/2006/ole">
            <mc:AlternateContent xmlns:mc="http://schemas.openxmlformats.org/markup-compatibility/2006">
              <mc:Choice xmlns:v="urn:schemas-microsoft-com:vml" Requires="v">
                <p:oleObj spid="_x0000_s203807" name="Equation" r:id="rId5" imgW="3314520" imgH="241200" progId="Equation.DSMT4">
                  <p:embed/>
                </p:oleObj>
              </mc:Choice>
              <mc:Fallback>
                <p:oleObj name="Equation" r:id="rId5" imgW="3314520" imgH="241200" progId="Equation.DSMT4">
                  <p:embed/>
                  <p:pic>
                    <p:nvPicPr>
                      <p:cNvPr id="0" name=""/>
                      <p:cNvPicPr>
                        <a:picLocks noChangeAspect="1" noChangeArrowheads="1"/>
                      </p:cNvPicPr>
                      <p:nvPr/>
                    </p:nvPicPr>
                    <p:blipFill>
                      <a:blip r:embed="rId6"/>
                      <a:srcRect/>
                      <a:stretch>
                        <a:fillRect/>
                      </a:stretch>
                    </p:blipFill>
                    <p:spPr bwMode="auto">
                      <a:xfrm>
                        <a:off x="1416050" y="2828925"/>
                        <a:ext cx="5395913" cy="542925"/>
                      </a:xfrm>
                      <a:prstGeom prst="rect">
                        <a:avLst/>
                      </a:prstGeom>
                      <a:noFill/>
                      <a:ln>
                        <a:noFill/>
                      </a:ln>
                    </p:spPr>
                  </p:pic>
                </p:oleObj>
              </mc:Fallback>
            </mc:AlternateContent>
          </a:graphicData>
        </a:graphic>
      </p:graphicFrame>
      <p:sp>
        <p:nvSpPr>
          <p:cNvPr id="9242" name="Rectangle 26"/>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244" name="Text Box 27"/>
          <p:cNvSpPr txBox="1">
            <a:spLocks noChangeArrowheads="1"/>
          </p:cNvSpPr>
          <p:nvPr/>
        </p:nvSpPr>
        <p:spPr bwMode="auto">
          <a:xfrm>
            <a:off x="1258888" y="3789363"/>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b="1" dirty="0">
                <a:solidFill>
                  <a:schemeClr val="tx2"/>
                </a:solidFill>
              </a:rPr>
              <a:t>Purchasing Power Parities:</a:t>
            </a:r>
            <a:endParaRPr lang="en-AU" altLang="en-US" b="1" dirty="0">
              <a:solidFill>
                <a:schemeClr val="tx2"/>
              </a:solidFill>
            </a:endParaRPr>
          </a:p>
        </p:txBody>
      </p:sp>
      <p:sp>
        <p:nvSpPr>
          <p:cNvPr id="9245" name="Rectangle 29"/>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9246" name="Object 28"/>
          <p:cNvGraphicFramePr>
            <a:graphicFrameLocks noChangeAspect="1"/>
          </p:cNvGraphicFramePr>
          <p:nvPr>
            <p:extLst/>
          </p:nvPr>
        </p:nvGraphicFramePr>
        <p:xfrm>
          <a:off x="1766888" y="4238625"/>
          <a:ext cx="2290762" cy="604838"/>
        </p:xfrm>
        <a:graphic>
          <a:graphicData uri="http://schemas.openxmlformats.org/presentationml/2006/ole">
            <mc:AlternateContent xmlns:mc="http://schemas.openxmlformats.org/markup-compatibility/2006">
              <mc:Choice xmlns:v="urn:schemas-microsoft-com:vml" Requires="v">
                <p:oleObj spid="_x0000_s203808" name="Equation" r:id="rId7" imgW="1054080" imgH="279360" progId="Equation.DSMT4">
                  <p:embed/>
                </p:oleObj>
              </mc:Choice>
              <mc:Fallback>
                <p:oleObj name="Equation" r:id="rId7" imgW="1054080" imgH="279360" progId="Equation.DSMT4">
                  <p:embed/>
                  <p:pic>
                    <p:nvPicPr>
                      <p:cNvPr id="0" name=""/>
                      <p:cNvPicPr>
                        <a:picLocks noChangeAspect="1" noChangeArrowheads="1"/>
                      </p:cNvPicPr>
                      <p:nvPr/>
                    </p:nvPicPr>
                    <p:blipFill>
                      <a:blip r:embed="rId8"/>
                      <a:srcRect/>
                      <a:stretch>
                        <a:fillRect/>
                      </a:stretch>
                    </p:blipFill>
                    <p:spPr bwMode="auto">
                      <a:xfrm>
                        <a:off x="1766888" y="4238625"/>
                        <a:ext cx="2290762" cy="604838"/>
                      </a:xfrm>
                      <a:prstGeom prst="rect">
                        <a:avLst/>
                      </a:prstGeom>
                      <a:noFill/>
                      <a:ln>
                        <a:noFill/>
                      </a:ln>
                    </p:spPr>
                  </p:pic>
                </p:oleObj>
              </mc:Fallback>
            </mc:AlternateContent>
          </a:graphicData>
        </a:graphic>
      </p:graphicFrame>
      <p:sp>
        <p:nvSpPr>
          <p:cNvPr id="9247" name="Rectangle 31"/>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9248" name="Object 30"/>
          <p:cNvGraphicFramePr>
            <a:graphicFrameLocks noChangeAspect="1"/>
          </p:cNvGraphicFramePr>
          <p:nvPr>
            <p:extLst/>
          </p:nvPr>
        </p:nvGraphicFramePr>
        <p:xfrm>
          <a:off x="4156075" y="4232275"/>
          <a:ext cx="2978150" cy="606425"/>
        </p:xfrm>
        <a:graphic>
          <a:graphicData uri="http://schemas.openxmlformats.org/presentationml/2006/ole">
            <mc:AlternateContent xmlns:mc="http://schemas.openxmlformats.org/markup-compatibility/2006">
              <mc:Choice xmlns:v="urn:schemas-microsoft-com:vml" Requires="v">
                <p:oleObj spid="_x0000_s203809" name="Equation" r:id="rId9" imgW="1371600" imgH="279360" progId="Equation.DSMT4">
                  <p:embed/>
                </p:oleObj>
              </mc:Choice>
              <mc:Fallback>
                <p:oleObj name="Equation" r:id="rId9" imgW="1371600" imgH="279360" progId="Equation.DSMT4">
                  <p:embed/>
                  <p:pic>
                    <p:nvPicPr>
                      <p:cNvPr id="0" name=""/>
                      <p:cNvPicPr>
                        <a:picLocks noChangeAspect="1" noChangeArrowheads="1"/>
                      </p:cNvPicPr>
                      <p:nvPr/>
                    </p:nvPicPr>
                    <p:blipFill>
                      <a:blip r:embed="rId10"/>
                      <a:srcRect/>
                      <a:stretch>
                        <a:fillRect/>
                      </a:stretch>
                    </p:blipFill>
                    <p:spPr bwMode="auto">
                      <a:xfrm>
                        <a:off x="4156075" y="4232275"/>
                        <a:ext cx="2978150" cy="606425"/>
                      </a:xfrm>
                      <a:prstGeom prst="rect">
                        <a:avLst/>
                      </a:prstGeom>
                      <a:noFill/>
                      <a:ln>
                        <a:noFill/>
                      </a:ln>
                    </p:spPr>
                  </p:pic>
                </p:oleObj>
              </mc:Fallback>
            </mc:AlternateContent>
          </a:graphicData>
        </a:graphic>
      </p:graphicFrame>
      <p:sp>
        <p:nvSpPr>
          <p:cNvPr id="9249" name="Text Box 32"/>
          <p:cNvSpPr txBox="1">
            <a:spLocks noChangeArrowheads="1"/>
          </p:cNvSpPr>
          <p:nvPr/>
        </p:nvSpPr>
        <p:spPr bwMode="auto">
          <a:xfrm>
            <a:off x="1331913" y="5084763"/>
            <a:ext cx="6480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b="1" dirty="0">
                <a:solidFill>
                  <a:srgbClr val="0066FF"/>
                </a:solidFill>
              </a:rPr>
              <a:t>International Comparison Program (ICP</a:t>
            </a:r>
            <a:r>
              <a:rPr lang="en-US" altLang="en-US" b="1" dirty="0" smtClean="0">
                <a:solidFill>
                  <a:srgbClr val="0066FF"/>
                </a:solidFill>
              </a:rPr>
              <a:t>):</a:t>
            </a:r>
            <a:endParaRPr lang="en-US" altLang="en-US" b="1" dirty="0">
              <a:solidFill>
                <a:srgbClr val="0066FF"/>
              </a:solidFill>
            </a:endParaRPr>
          </a:p>
          <a:p>
            <a:pPr lvl="1">
              <a:spcBef>
                <a:spcPct val="50000"/>
              </a:spcBef>
              <a:buFontTx/>
              <a:buChar char="•"/>
            </a:pPr>
            <a:r>
              <a:rPr lang="en-US" altLang="en-US" b="1" dirty="0" smtClean="0">
                <a:solidFill>
                  <a:srgbClr val="C00000"/>
                </a:solidFill>
              </a:rPr>
              <a:t> PPPs </a:t>
            </a:r>
            <a:r>
              <a:rPr lang="en-US" altLang="en-US" b="1" dirty="0">
                <a:solidFill>
                  <a:srgbClr val="C00000"/>
                </a:solidFill>
              </a:rPr>
              <a:t>at the basic heading level (elementary indices)</a:t>
            </a:r>
          </a:p>
          <a:p>
            <a:pPr lvl="1">
              <a:spcBef>
                <a:spcPct val="50000"/>
              </a:spcBef>
              <a:buFontTx/>
              <a:buChar char="•"/>
            </a:pPr>
            <a:r>
              <a:rPr lang="en-US" altLang="en-US" b="1" dirty="0" smtClean="0">
                <a:solidFill>
                  <a:srgbClr val="C00000"/>
                </a:solidFill>
              </a:rPr>
              <a:t> PPPs </a:t>
            </a:r>
            <a:r>
              <a:rPr lang="en-US" altLang="en-US" b="1" dirty="0">
                <a:solidFill>
                  <a:srgbClr val="C00000"/>
                </a:solidFill>
              </a:rPr>
              <a:t>for GDP and sub-aggregates</a:t>
            </a:r>
            <a:endParaRPr lang="en-AU" altLang="en-US" b="1" dirty="0">
              <a:solidFill>
                <a:srgbClr val="C00000"/>
              </a:solidFill>
            </a:endParaRPr>
          </a:p>
        </p:txBody>
      </p:sp>
      <p:sp>
        <p:nvSpPr>
          <p:cNvPr id="2" name="TextBox 1"/>
          <p:cNvSpPr txBox="1"/>
          <p:nvPr/>
        </p:nvSpPr>
        <p:spPr>
          <a:xfrm>
            <a:off x="1638300" y="424562"/>
            <a:ext cx="5309964" cy="461665"/>
          </a:xfrm>
          <a:prstGeom prst="rect">
            <a:avLst/>
          </a:prstGeom>
          <a:noFill/>
        </p:spPr>
        <p:txBody>
          <a:bodyPr wrap="square" rtlCol="0">
            <a:spAutoFit/>
          </a:bodyPr>
          <a:lstStyle/>
          <a:p>
            <a:pPr algn="ctr">
              <a:spcBef>
                <a:spcPct val="50000"/>
              </a:spcBef>
            </a:pPr>
            <a:r>
              <a:rPr lang="en-US" altLang="en-US" b="1" dirty="0">
                <a:solidFill>
                  <a:schemeClr val="tx2"/>
                </a:solidFill>
                <a:latin typeface="+mj-lt"/>
              </a:rPr>
              <a:t>Basic CPD Model</a:t>
            </a:r>
          </a:p>
        </p:txBody>
      </p:sp>
    </p:spTree>
    <p:extLst>
      <p:ext uri="{BB962C8B-B14F-4D97-AF65-F5344CB8AC3E}">
        <p14:creationId xmlns:p14="http://schemas.microsoft.com/office/powerpoint/2010/main" val="1633313554"/>
      </p:ext>
    </p:extLst>
  </p:cSld>
  <p:clrMapOvr>
    <a:masterClrMapping/>
  </p:clrMapOvr>
  <p:transition>
    <p:cover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CE6A30-428B-4199-AE63-B11CF8144CAD}" type="datetime1">
              <a:rPr lang="en-US" altLang="en-US" sz="1400"/>
              <a:pPr/>
              <a:t>4/16/2019</a:t>
            </a:fld>
            <a:endParaRPr lang="en-US" altLang="en-US" sz="1400"/>
          </a:p>
        </p:txBody>
      </p:sp>
      <p:sp>
        <p:nvSpPr>
          <p:cNvPr id="10244" name="Rectangle 4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5" name="Rectangle 46"/>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6" name="Rectangle 4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7" name="Rectangle 5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8" name="Rectangle 5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9" name="Rectangle 5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0" name="Rectangle 5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1" name="Rectangle 5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2" name="Rectangle 6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3" name="Rectangle 6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4" name="Rectangle 64"/>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5" name="Rectangle 66"/>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6" name="Rectangle 6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7" name="Rectangle 7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337994" name="Text Box 74"/>
          <p:cNvSpPr txBox="1">
            <a:spLocks noChangeArrowheads="1"/>
          </p:cNvSpPr>
          <p:nvPr/>
        </p:nvSpPr>
        <p:spPr bwMode="auto">
          <a:xfrm>
            <a:off x="1019189" y="302418"/>
            <a:ext cx="693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CPD Model</a:t>
            </a:r>
            <a:endParaRPr lang="en-AU" altLang="en-US" b="1" dirty="0">
              <a:solidFill>
                <a:srgbClr val="C00000"/>
              </a:solidFill>
              <a:latin typeface="+mj-lt"/>
            </a:endParaRPr>
          </a:p>
        </p:txBody>
      </p:sp>
      <p:sp>
        <p:nvSpPr>
          <p:cNvPr id="10264" name="Rectangle 8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 name="TextBox 1"/>
          <p:cNvSpPr txBox="1"/>
          <p:nvPr/>
        </p:nvSpPr>
        <p:spPr>
          <a:xfrm>
            <a:off x="832350" y="1209160"/>
            <a:ext cx="7106864" cy="2246769"/>
          </a:xfrm>
          <a:prstGeom prst="rect">
            <a:avLst/>
          </a:prstGeom>
          <a:noFill/>
        </p:spPr>
        <p:txBody>
          <a:bodyPr wrap="square" rtlCol="0">
            <a:spAutoFit/>
          </a:bodyPr>
          <a:lstStyle/>
          <a:p>
            <a:r>
              <a:rPr lang="en-US" sz="2000" b="1" dirty="0" smtClean="0">
                <a:solidFill>
                  <a:schemeClr val="tx1"/>
                </a:solidFill>
                <a:latin typeface="+mn-lt"/>
              </a:rPr>
              <a:t>Let us consider the CPD model:</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rgbClr val="0066FF"/>
                </a:solidFill>
                <a:latin typeface="+mn-lt"/>
              </a:rPr>
              <a:t>This can be expressed in the format of a simple regression model with </a:t>
            </a:r>
            <a:r>
              <a:rPr lang="en-US" sz="2000" b="1" i="1" dirty="0" smtClean="0">
                <a:solidFill>
                  <a:srgbClr val="0066FF"/>
                </a:solidFill>
                <a:latin typeface="+mn-lt"/>
              </a:rPr>
              <a:t>dummy variables</a:t>
            </a:r>
            <a:r>
              <a:rPr lang="en-US" sz="2000" b="1" dirty="0" smtClean="0">
                <a:solidFill>
                  <a:srgbClr val="0066FF"/>
                </a:solidFill>
                <a:latin typeface="+mn-lt"/>
              </a:rPr>
              <a:t> for countries and commodities – hence the name: </a:t>
            </a:r>
            <a:r>
              <a:rPr lang="en-US" sz="2000" b="1" dirty="0" smtClean="0">
                <a:solidFill>
                  <a:srgbClr val="C00000"/>
                </a:solidFill>
                <a:latin typeface="+mn-lt"/>
              </a:rPr>
              <a:t>country-product-dummy (CPD) method</a:t>
            </a:r>
            <a:endParaRPr lang="en-US" sz="2000" b="1" dirty="0">
              <a:solidFill>
                <a:srgbClr val="C00000"/>
              </a:solidFill>
              <a:latin typeface="+mn-lt"/>
            </a:endParaRPr>
          </a:p>
        </p:txBody>
      </p:sp>
      <p:graphicFrame>
        <p:nvGraphicFramePr>
          <p:cNvPr id="30" name="Object 23"/>
          <p:cNvGraphicFramePr>
            <a:graphicFrameLocks noChangeAspect="1"/>
          </p:cNvGraphicFramePr>
          <p:nvPr>
            <p:extLst/>
          </p:nvPr>
        </p:nvGraphicFramePr>
        <p:xfrm>
          <a:off x="1835696" y="1743452"/>
          <a:ext cx="4320479" cy="434717"/>
        </p:xfrm>
        <a:graphic>
          <a:graphicData uri="http://schemas.openxmlformats.org/presentationml/2006/ole">
            <mc:AlternateContent xmlns:mc="http://schemas.openxmlformats.org/markup-compatibility/2006">
              <mc:Choice xmlns:v="urn:schemas-microsoft-com:vml" Requires="v">
                <p:oleObj spid="_x0000_s204816" name="Equation" r:id="rId3" imgW="3314520" imgH="241200" progId="Equation.DSMT4">
                  <p:embed/>
                </p:oleObj>
              </mc:Choice>
              <mc:Fallback>
                <p:oleObj name="Equation" r:id="rId3" imgW="3314520" imgH="241200" progId="Equation.DSMT4">
                  <p:embed/>
                  <p:pic>
                    <p:nvPicPr>
                      <p:cNvPr id="0" name=""/>
                      <p:cNvPicPr>
                        <a:picLocks noChangeAspect="1" noChangeArrowheads="1"/>
                      </p:cNvPicPr>
                      <p:nvPr/>
                    </p:nvPicPr>
                    <p:blipFill>
                      <a:blip r:embed="rId4"/>
                      <a:srcRect/>
                      <a:stretch>
                        <a:fillRect/>
                      </a:stretch>
                    </p:blipFill>
                    <p:spPr bwMode="auto">
                      <a:xfrm>
                        <a:off x="1835696" y="1743452"/>
                        <a:ext cx="4320479" cy="434717"/>
                      </a:xfrm>
                      <a:prstGeom prst="rect">
                        <a:avLst/>
                      </a:prstGeom>
                      <a:noFill/>
                      <a:ln>
                        <a:noFill/>
                      </a:ln>
                    </p:spPr>
                  </p:pic>
                </p:oleObj>
              </mc:Fallback>
            </mc:AlternateContent>
          </a:graphicData>
        </a:graphic>
      </p:graphicFrame>
      <p:graphicFrame>
        <p:nvGraphicFramePr>
          <p:cNvPr id="31" name="Object 21"/>
          <p:cNvGraphicFramePr>
            <a:graphicFrameLocks noChangeAspect="1"/>
          </p:cNvGraphicFramePr>
          <p:nvPr>
            <p:extLst/>
          </p:nvPr>
        </p:nvGraphicFramePr>
        <p:xfrm>
          <a:off x="921543" y="3542928"/>
          <a:ext cx="7300913" cy="2035175"/>
        </p:xfrm>
        <a:graphic>
          <a:graphicData uri="http://schemas.openxmlformats.org/presentationml/2006/ole">
            <mc:AlternateContent xmlns:mc="http://schemas.openxmlformats.org/markup-compatibility/2006">
              <mc:Choice xmlns:v="urn:schemas-microsoft-com:vml" Requires="v">
                <p:oleObj spid="_x0000_s204817" name="Equation" r:id="rId5" imgW="4305240" imgH="1218960" progId="Equation.DSMT4">
                  <p:embed/>
                </p:oleObj>
              </mc:Choice>
              <mc:Fallback>
                <p:oleObj name="Equation" r:id="rId5" imgW="4305240" imgH="1218960" progId="Equation.DSMT4">
                  <p:embed/>
                  <p:pic>
                    <p:nvPicPr>
                      <p:cNvPr id="0" name=""/>
                      <p:cNvPicPr>
                        <a:picLocks noChangeAspect="1" noChangeArrowheads="1"/>
                      </p:cNvPicPr>
                      <p:nvPr/>
                    </p:nvPicPr>
                    <p:blipFill>
                      <a:blip r:embed="rId6"/>
                      <a:srcRect/>
                      <a:stretch>
                        <a:fillRect/>
                      </a:stretch>
                    </p:blipFill>
                    <p:spPr bwMode="auto">
                      <a:xfrm>
                        <a:off x="921543" y="3542928"/>
                        <a:ext cx="7300913" cy="20351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67760399"/>
      </p:ext>
    </p:extLst>
  </p:cSld>
  <p:clrMapOvr>
    <a:masterClrMapping/>
  </p:clrMapOvr>
  <p:transition>
    <p:cover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CE6A30-428B-4199-AE63-B11CF8144CAD}" type="datetime1">
              <a:rPr lang="en-US" altLang="en-US" sz="1400"/>
              <a:pPr/>
              <a:t>4/16/2019</a:t>
            </a:fld>
            <a:endParaRPr lang="en-US" altLang="en-US" sz="1400"/>
          </a:p>
        </p:txBody>
      </p:sp>
      <p:sp>
        <p:nvSpPr>
          <p:cNvPr id="10244" name="Rectangle 4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5" name="Rectangle 46"/>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6" name="Rectangle 4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7" name="Rectangle 5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8" name="Rectangle 5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9" name="Rectangle 5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0" name="Rectangle 5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1" name="Rectangle 5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2" name="Rectangle 6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3" name="Rectangle 6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4" name="Rectangle 64"/>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5" name="Rectangle 66"/>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6" name="Rectangle 6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7" name="Rectangle 7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337994" name="Text Box 74"/>
          <p:cNvSpPr txBox="1">
            <a:spLocks noChangeArrowheads="1"/>
          </p:cNvSpPr>
          <p:nvPr/>
        </p:nvSpPr>
        <p:spPr bwMode="auto">
          <a:xfrm>
            <a:off x="1019189" y="302418"/>
            <a:ext cx="693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Estimation of the CPD Model</a:t>
            </a:r>
            <a:endParaRPr lang="en-AU" altLang="en-US" b="1" dirty="0">
              <a:solidFill>
                <a:srgbClr val="C00000"/>
              </a:solidFill>
              <a:latin typeface="+mj-lt"/>
            </a:endParaRPr>
          </a:p>
        </p:txBody>
      </p:sp>
      <p:sp>
        <p:nvSpPr>
          <p:cNvPr id="10264" name="Rectangle 8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 name="TextBox 1"/>
          <p:cNvSpPr txBox="1"/>
          <p:nvPr/>
        </p:nvSpPr>
        <p:spPr>
          <a:xfrm>
            <a:off x="846525" y="1209022"/>
            <a:ext cx="7106864" cy="2246769"/>
          </a:xfrm>
          <a:prstGeom prst="rect">
            <a:avLst/>
          </a:prstGeom>
          <a:noFill/>
        </p:spPr>
        <p:txBody>
          <a:bodyPr wrap="square" rtlCol="0">
            <a:spAutoFit/>
          </a:bodyPr>
          <a:lstStyle/>
          <a:p>
            <a:r>
              <a:rPr lang="en-US" sz="2000" b="1" dirty="0" smtClean="0">
                <a:solidFill>
                  <a:schemeClr val="tx1"/>
                </a:solidFill>
                <a:latin typeface="+mn-lt"/>
              </a:rPr>
              <a:t>Let us consider the CPD regression model</a:t>
            </a:r>
            <a:r>
              <a:rPr lang="en-US" sz="2000" b="1" dirty="0">
                <a:solidFill>
                  <a:schemeClr val="tx1"/>
                </a:solidFill>
                <a:latin typeface="+mn-lt"/>
              </a:rPr>
              <a:t> </a:t>
            </a:r>
            <a:r>
              <a:rPr lang="en-US" sz="2000" b="1" dirty="0" smtClean="0">
                <a:solidFill>
                  <a:schemeClr val="tx1"/>
                </a:solidFill>
                <a:latin typeface="+mn-lt"/>
              </a:rPr>
              <a:t>for </a:t>
            </a:r>
            <a:r>
              <a:rPr lang="en-US" sz="2000" b="1" i="1" dirty="0" smtClean="0">
                <a:solidFill>
                  <a:schemeClr val="tx1"/>
                </a:solidFill>
                <a:latin typeface="+mn-lt"/>
              </a:rPr>
              <a:t>I</a:t>
            </a:r>
            <a:r>
              <a:rPr lang="en-US" sz="2000" b="1" dirty="0" smtClean="0">
                <a:solidFill>
                  <a:schemeClr val="tx1"/>
                </a:solidFill>
                <a:latin typeface="+mn-lt"/>
              </a:rPr>
              <a:t> =1,2,…,</a:t>
            </a:r>
            <a:r>
              <a:rPr lang="en-US" sz="2000" b="1" i="1" dirty="0" smtClean="0">
                <a:solidFill>
                  <a:schemeClr val="tx1"/>
                </a:solidFill>
                <a:latin typeface="+mn-lt"/>
              </a:rPr>
              <a:t>N</a:t>
            </a:r>
            <a:r>
              <a:rPr lang="en-US" sz="2000" b="1" dirty="0" smtClean="0">
                <a:solidFill>
                  <a:schemeClr val="tx1"/>
                </a:solidFill>
                <a:latin typeface="+mn-lt"/>
              </a:rPr>
              <a:t> and </a:t>
            </a:r>
            <a:r>
              <a:rPr lang="en-US" sz="2000" b="1" i="1" dirty="0" smtClean="0">
                <a:solidFill>
                  <a:schemeClr val="tx1"/>
                </a:solidFill>
                <a:latin typeface="+mn-lt"/>
              </a:rPr>
              <a:t>j</a:t>
            </a:r>
            <a:r>
              <a:rPr lang="en-US" sz="2000" b="1" dirty="0" smtClean="0">
                <a:solidFill>
                  <a:schemeClr val="tx1"/>
                </a:solidFill>
                <a:latin typeface="+mn-lt"/>
              </a:rPr>
              <a:t>=1,2,…,</a:t>
            </a:r>
            <a:r>
              <a:rPr lang="en-US" sz="2000" b="1" i="1" dirty="0" smtClean="0">
                <a:solidFill>
                  <a:schemeClr val="tx1"/>
                </a:solidFill>
                <a:latin typeface="+mn-lt"/>
              </a:rPr>
              <a:t>M</a:t>
            </a:r>
          </a:p>
          <a:p>
            <a:endParaRPr lang="en-US" sz="2000" b="1" i="1" dirty="0">
              <a:solidFill>
                <a:schemeClr val="tx1"/>
              </a:solidFill>
              <a:latin typeface="+mn-lt"/>
            </a:endParaRPr>
          </a:p>
          <a:p>
            <a:endParaRPr lang="en-US" sz="2000" b="1" i="1" dirty="0" smtClean="0">
              <a:solidFill>
                <a:schemeClr val="tx1"/>
              </a:solidFill>
              <a:latin typeface="+mn-lt"/>
            </a:endParaRPr>
          </a:p>
          <a:p>
            <a:endParaRPr lang="en-US" sz="2000" b="1" dirty="0" smtClean="0">
              <a:solidFill>
                <a:schemeClr val="tx1"/>
              </a:solidFill>
              <a:latin typeface="+mn-lt"/>
            </a:endParaRPr>
          </a:p>
          <a:p>
            <a:r>
              <a:rPr lang="en-US" sz="2000" b="1" dirty="0" smtClean="0">
                <a:solidFill>
                  <a:srgbClr val="0066FF"/>
                </a:solidFill>
                <a:latin typeface="+mn-lt"/>
              </a:rPr>
              <a:t>This model can be written in the form of a standard regression model:</a:t>
            </a:r>
            <a:endParaRPr lang="en-US" sz="2000" b="1" dirty="0">
              <a:solidFill>
                <a:srgbClr val="0066FF"/>
              </a:solidFill>
              <a:latin typeface="+mn-lt"/>
            </a:endParaRPr>
          </a:p>
        </p:txBody>
      </p:sp>
      <p:graphicFrame>
        <p:nvGraphicFramePr>
          <p:cNvPr id="31" name="Object 21"/>
          <p:cNvGraphicFramePr>
            <a:graphicFrameLocks noChangeAspect="1"/>
          </p:cNvGraphicFramePr>
          <p:nvPr>
            <p:extLst/>
          </p:nvPr>
        </p:nvGraphicFramePr>
        <p:xfrm>
          <a:off x="846525" y="2040732"/>
          <a:ext cx="7300913" cy="423862"/>
        </p:xfrm>
        <a:graphic>
          <a:graphicData uri="http://schemas.openxmlformats.org/presentationml/2006/ole">
            <mc:AlternateContent xmlns:mc="http://schemas.openxmlformats.org/markup-compatibility/2006">
              <mc:Choice xmlns:v="urn:schemas-microsoft-com:vml" Requires="v">
                <p:oleObj spid="_x0000_s205847" name="Equation" r:id="rId3" imgW="4305240" imgH="253800" progId="Equation.DSMT4">
                  <p:embed/>
                </p:oleObj>
              </mc:Choice>
              <mc:Fallback>
                <p:oleObj name="Equation" r:id="rId3" imgW="4305240" imgH="253800" progId="Equation.DSMT4">
                  <p:embed/>
                  <p:pic>
                    <p:nvPicPr>
                      <p:cNvPr id="0" name=""/>
                      <p:cNvPicPr>
                        <a:picLocks noChangeAspect="1" noChangeArrowheads="1"/>
                      </p:cNvPicPr>
                      <p:nvPr/>
                    </p:nvPicPr>
                    <p:blipFill>
                      <a:blip r:embed="rId4"/>
                      <a:srcRect/>
                      <a:stretch>
                        <a:fillRect/>
                      </a:stretch>
                    </p:blipFill>
                    <p:spPr bwMode="auto">
                      <a:xfrm>
                        <a:off x="846525" y="2040732"/>
                        <a:ext cx="7300913" cy="423862"/>
                      </a:xfrm>
                      <a:prstGeom prst="rect">
                        <a:avLst/>
                      </a:prstGeom>
                      <a:noFill/>
                      <a:ln>
                        <a:noFill/>
                      </a:ln>
                    </p:spPr>
                  </p:pic>
                </p:oleObj>
              </mc:Fallback>
            </mc:AlternateContent>
          </a:graphicData>
        </a:graphic>
      </p:graphicFrame>
      <p:graphicFrame>
        <p:nvGraphicFramePr>
          <p:cNvPr id="23" name="Object 23"/>
          <p:cNvGraphicFramePr>
            <a:graphicFrameLocks noChangeAspect="1"/>
          </p:cNvGraphicFramePr>
          <p:nvPr>
            <p:extLst/>
          </p:nvPr>
        </p:nvGraphicFramePr>
        <p:xfrm>
          <a:off x="467544" y="3493890"/>
          <a:ext cx="5237163" cy="2357437"/>
        </p:xfrm>
        <a:graphic>
          <a:graphicData uri="http://schemas.openxmlformats.org/presentationml/2006/ole">
            <mc:AlternateContent xmlns:mc="http://schemas.openxmlformats.org/markup-compatibility/2006">
              <mc:Choice xmlns:v="urn:schemas-microsoft-com:vml" Requires="v">
                <p:oleObj spid="_x0000_s205848" name="Equation" r:id="rId5" imgW="2730240" imgH="1257120" progId="Equation.DSMT4">
                  <p:embed/>
                </p:oleObj>
              </mc:Choice>
              <mc:Fallback>
                <p:oleObj name="Equation" r:id="rId5" imgW="2730240" imgH="1257120" progId="Equation.DSMT4">
                  <p:embed/>
                  <p:pic>
                    <p:nvPicPr>
                      <p:cNvPr id="0" name=""/>
                      <p:cNvPicPr>
                        <a:picLocks noChangeAspect="1" noChangeArrowheads="1"/>
                      </p:cNvPicPr>
                      <p:nvPr/>
                    </p:nvPicPr>
                    <p:blipFill>
                      <a:blip r:embed="rId6"/>
                      <a:srcRect/>
                      <a:stretch>
                        <a:fillRect/>
                      </a:stretch>
                    </p:blipFill>
                    <p:spPr bwMode="auto">
                      <a:xfrm>
                        <a:off x="467544" y="3493890"/>
                        <a:ext cx="5237163" cy="235743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5730528" y="3566514"/>
          <a:ext cx="3161952" cy="1171093"/>
        </p:xfrm>
        <a:graphic>
          <a:graphicData uri="http://schemas.openxmlformats.org/presentationml/2006/ole">
            <mc:AlternateContent xmlns:mc="http://schemas.openxmlformats.org/markup-compatibility/2006">
              <mc:Choice xmlns:v="urn:schemas-microsoft-com:vml" Requires="v">
                <p:oleObj spid="_x0000_s205849" name="Equation" r:id="rId7" imgW="2057400" imgH="761760" progId="Equation.DSMT4">
                  <p:embed/>
                </p:oleObj>
              </mc:Choice>
              <mc:Fallback>
                <p:oleObj name="Equation" r:id="rId7" imgW="2057400" imgH="761760" progId="Equation.DSMT4">
                  <p:embed/>
                  <p:pic>
                    <p:nvPicPr>
                      <p:cNvPr id="0" name=""/>
                      <p:cNvPicPr/>
                      <p:nvPr/>
                    </p:nvPicPr>
                    <p:blipFill>
                      <a:blip r:embed="rId8"/>
                      <a:stretch>
                        <a:fillRect/>
                      </a:stretch>
                    </p:blipFill>
                    <p:spPr>
                      <a:xfrm>
                        <a:off x="5730528" y="3566514"/>
                        <a:ext cx="3161952" cy="1171093"/>
                      </a:xfrm>
                      <a:prstGeom prst="rect">
                        <a:avLst/>
                      </a:prstGeom>
                    </p:spPr>
                  </p:pic>
                </p:oleObj>
              </mc:Fallback>
            </mc:AlternateContent>
          </a:graphicData>
        </a:graphic>
      </p:graphicFrame>
      <p:sp>
        <p:nvSpPr>
          <p:cNvPr id="4" name="TextBox 3"/>
          <p:cNvSpPr txBox="1"/>
          <p:nvPr/>
        </p:nvSpPr>
        <p:spPr>
          <a:xfrm>
            <a:off x="846525" y="6093296"/>
            <a:ext cx="7469891" cy="400110"/>
          </a:xfrm>
          <a:prstGeom prst="rect">
            <a:avLst/>
          </a:prstGeom>
          <a:noFill/>
        </p:spPr>
        <p:txBody>
          <a:bodyPr wrap="square" rtlCol="0">
            <a:spAutoFit/>
          </a:bodyPr>
          <a:lstStyle/>
          <a:p>
            <a:r>
              <a:rPr lang="en-US" sz="2000" b="1" dirty="0" smtClean="0">
                <a:solidFill>
                  <a:srgbClr val="C00000"/>
                </a:solidFill>
                <a:latin typeface="+mj-lt"/>
              </a:rPr>
              <a:t>We can apply ordinary least squares to estimate parameters.</a:t>
            </a:r>
            <a:endParaRPr lang="en-US" sz="2000" b="1" dirty="0">
              <a:solidFill>
                <a:srgbClr val="C00000"/>
              </a:solidFill>
              <a:latin typeface="+mj-lt"/>
            </a:endParaRPr>
          </a:p>
        </p:txBody>
      </p:sp>
    </p:spTree>
    <p:extLst>
      <p:ext uri="{BB962C8B-B14F-4D97-AF65-F5344CB8AC3E}">
        <p14:creationId xmlns:p14="http://schemas.microsoft.com/office/powerpoint/2010/main" val="470608570"/>
      </p:ext>
    </p:extLst>
  </p:cSld>
  <p:clrMapOvr>
    <a:masterClrMapping/>
  </p:clrMapOvr>
  <p:transition>
    <p:cover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CE6A30-428B-4199-AE63-B11CF8144CAD}" type="datetime1">
              <a:rPr lang="en-US" altLang="en-US" sz="1400"/>
              <a:pPr/>
              <a:t>4/16/2019</a:t>
            </a:fld>
            <a:endParaRPr lang="en-US" altLang="en-US" sz="1400"/>
          </a:p>
        </p:txBody>
      </p:sp>
      <p:sp>
        <p:nvSpPr>
          <p:cNvPr id="10247" name="Rectangle 5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8" name="Rectangle 5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9" name="Rectangle 5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0" name="Rectangle 5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1" name="Rectangle 5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2" name="Rectangle 6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3" name="Rectangle 6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4" name="Rectangle 64"/>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5" name="Rectangle 66"/>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6" name="Rectangle 6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7" name="Rectangle 7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337994" name="Text Box 74"/>
          <p:cNvSpPr txBox="1">
            <a:spLocks noChangeArrowheads="1"/>
          </p:cNvSpPr>
          <p:nvPr/>
        </p:nvSpPr>
        <p:spPr bwMode="auto">
          <a:xfrm>
            <a:off x="1019189" y="302418"/>
            <a:ext cx="693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Price comparisons from CPD Model</a:t>
            </a:r>
            <a:endParaRPr lang="en-AU" altLang="en-US" b="1" dirty="0">
              <a:solidFill>
                <a:srgbClr val="C00000"/>
              </a:solidFill>
              <a:latin typeface="+mj-lt"/>
            </a:endParaRPr>
          </a:p>
        </p:txBody>
      </p:sp>
      <p:sp>
        <p:nvSpPr>
          <p:cNvPr id="10264" name="Rectangle 8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 name="TextBox 1"/>
          <p:cNvSpPr txBox="1"/>
          <p:nvPr/>
        </p:nvSpPr>
        <p:spPr>
          <a:xfrm>
            <a:off x="846525" y="1209022"/>
            <a:ext cx="7106864" cy="4401205"/>
          </a:xfrm>
          <a:prstGeom prst="rect">
            <a:avLst/>
          </a:prstGeom>
          <a:noFill/>
        </p:spPr>
        <p:txBody>
          <a:bodyPr wrap="square" rtlCol="0">
            <a:spAutoFit/>
          </a:bodyPr>
          <a:lstStyle/>
          <a:p>
            <a:r>
              <a:rPr lang="en-US" sz="2000" b="1" dirty="0" smtClean="0">
                <a:solidFill>
                  <a:schemeClr val="tx1"/>
                </a:solidFill>
                <a:latin typeface="+mn-lt"/>
              </a:rPr>
              <a:t>We consider two cases: </a:t>
            </a:r>
            <a:r>
              <a:rPr lang="en-US" sz="2000" b="1" dirty="0" smtClean="0">
                <a:solidFill>
                  <a:srgbClr val="C00000"/>
                </a:solidFill>
                <a:latin typeface="+mn-lt"/>
              </a:rPr>
              <a:t>(</a:t>
            </a:r>
            <a:r>
              <a:rPr lang="en-US" sz="2000" b="1" dirty="0" err="1" smtClean="0">
                <a:solidFill>
                  <a:srgbClr val="C00000"/>
                </a:solidFill>
                <a:latin typeface="+mn-lt"/>
              </a:rPr>
              <a:t>i</a:t>
            </a:r>
            <a:r>
              <a:rPr lang="en-US" sz="2000" b="1" dirty="0" smtClean="0">
                <a:solidFill>
                  <a:srgbClr val="C00000"/>
                </a:solidFill>
                <a:latin typeface="+mn-lt"/>
              </a:rPr>
              <a:t>) complete tableau;  (ii) incomplete tableau</a:t>
            </a:r>
            <a:endParaRPr lang="en-US" sz="2000" b="1" dirty="0">
              <a:solidFill>
                <a:srgbClr val="C00000"/>
              </a:solidFill>
              <a:latin typeface="+mn-lt"/>
            </a:endParaRPr>
          </a:p>
          <a:p>
            <a:endParaRPr lang="en-US" sz="2000" b="1" dirty="0" smtClean="0">
              <a:solidFill>
                <a:srgbClr val="0066FF"/>
              </a:solidFill>
              <a:latin typeface="+mn-lt"/>
            </a:endParaRPr>
          </a:p>
          <a:p>
            <a:r>
              <a:rPr lang="en-US" sz="2000" b="1" dirty="0" smtClean="0">
                <a:solidFill>
                  <a:srgbClr val="0066FF"/>
                </a:solidFill>
                <a:latin typeface="+mn-lt"/>
              </a:rPr>
              <a:t>In either case the least squares estimator is given by:</a:t>
            </a:r>
          </a:p>
          <a:p>
            <a:endParaRPr lang="en-US" sz="2000" b="1" dirty="0">
              <a:solidFill>
                <a:srgbClr val="0066FF"/>
              </a:solidFill>
              <a:latin typeface="+mn-lt"/>
            </a:endParaRPr>
          </a:p>
          <a:p>
            <a:endParaRPr lang="en-US" sz="2000" b="1" dirty="0" smtClean="0">
              <a:solidFill>
                <a:srgbClr val="0066FF"/>
              </a:solidFill>
              <a:latin typeface="+mn-lt"/>
            </a:endParaRPr>
          </a:p>
          <a:p>
            <a:r>
              <a:rPr lang="en-US" sz="2000" b="1" dirty="0" smtClean="0">
                <a:solidFill>
                  <a:srgbClr val="0066FF"/>
                </a:solidFill>
                <a:latin typeface="+mn-lt"/>
              </a:rPr>
              <a:t>We note that in this case the matrix X’X is singular – because of the dummy variables for commodities and countries. So we can derive estimator only after setting one of the parameters is equal to one. </a:t>
            </a:r>
          </a:p>
          <a:p>
            <a:endParaRPr lang="en-US" sz="2000" b="1" dirty="0" smtClean="0">
              <a:solidFill>
                <a:srgbClr val="0066FF"/>
              </a:solidFill>
              <a:latin typeface="+mn-lt"/>
            </a:endParaRPr>
          </a:p>
          <a:p>
            <a:r>
              <a:rPr lang="en-US" sz="2000" b="1" dirty="0" smtClean="0">
                <a:solidFill>
                  <a:srgbClr val="0066FF"/>
                </a:solidFill>
                <a:latin typeface="+mn-lt"/>
              </a:rPr>
              <a:t>In the case of complete tableau, the estimates lead to the following price comparison between countries</a:t>
            </a:r>
          </a:p>
          <a:p>
            <a:endParaRPr lang="en-US" sz="2000" b="1" dirty="0">
              <a:solidFill>
                <a:srgbClr val="0066FF"/>
              </a:solidFill>
              <a:latin typeface="+mn-lt"/>
            </a:endParaRPr>
          </a:p>
        </p:txBody>
      </p:sp>
      <p:graphicFrame>
        <p:nvGraphicFramePr>
          <p:cNvPr id="5" name="Object 4"/>
          <p:cNvGraphicFramePr>
            <a:graphicFrameLocks noChangeAspect="1"/>
          </p:cNvGraphicFramePr>
          <p:nvPr>
            <p:extLst/>
          </p:nvPr>
        </p:nvGraphicFramePr>
        <p:xfrm>
          <a:off x="2987823" y="2479347"/>
          <a:ext cx="1944217" cy="630557"/>
        </p:xfrm>
        <a:graphic>
          <a:graphicData uri="http://schemas.openxmlformats.org/presentationml/2006/ole">
            <mc:AlternateContent xmlns:mc="http://schemas.openxmlformats.org/markup-compatibility/2006">
              <mc:Choice xmlns:v="urn:schemas-microsoft-com:vml" Requires="v">
                <p:oleObj spid="_x0000_s206871" name="Equation" r:id="rId3" imgW="1409400" imgH="457200" progId="Equation.DSMT4">
                  <p:embed/>
                </p:oleObj>
              </mc:Choice>
              <mc:Fallback>
                <p:oleObj name="Equation" r:id="rId3" imgW="1409400" imgH="457200" progId="Equation.DSMT4">
                  <p:embed/>
                  <p:pic>
                    <p:nvPicPr>
                      <p:cNvPr id="0" name=""/>
                      <p:cNvPicPr/>
                      <p:nvPr/>
                    </p:nvPicPr>
                    <p:blipFill>
                      <a:blip r:embed="rId4"/>
                      <a:stretch>
                        <a:fillRect/>
                      </a:stretch>
                    </p:blipFill>
                    <p:spPr>
                      <a:xfrm>
                        <a:off x="2987823" y="2479347"/>
                        <a:ext cx="1944217" cy="630557"/>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411760" y="4144116"/>
          <a:ext cx="3258353" cy="472225"/>
        </p:xfrm>
        <a:graphic>
          <a:graphicData uri="http://schemas.openxmlformats.org/presentationml/2006/ole">
            <mc:AlternateContent xmlns:mc="http://schemas.openxmlformats.org/markup-compatibility/2006">
              <mc:Choice xmlns:v="urn:schemas-microsoft-com:vml" Requires="v">
                <p:oleObj spid="_x0000_s206872" name="Equation" r:id="rId5" imgW="1752480" imgH="253800" progId="Equation.DSMT4">
                  <p:embed/>
                </p:oleObj>
              </mc:Choice>
              <mc:Fallback>
                <p:oleObj name="Equation" r:id="rId5" imgW="1752480" imgH="253800" progId="Equation.DSMT4">
                  <p:embed/>
                  <p:pic>
                    <p:nvPicPr>
                      <p:cNvPr id="0" name=""/>
                      <p:cNvPicPr/>
                      <p:nvPr/>
                    </p:nvPicPr>
                    <p:blipFill>
                      <a:blip r:embed="rId6"/>
                      <a:stretch>
                        <a:fillRect/>
                      </a:stretch>
                    </p:blipFill>
                    <p:spPr>
                      <a:xfrm>
                        <a:off x="2411760" y="4144116"/>
                        <a:ext cx="3258353" cy="47222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748410" y="5168112"/>
          <a:ext cx="2734433" cy="925184"/>
        </p:xfrm>
        <a:graphic>
          <a:graphicData uri="http://schemas.openxmlformats.org/presentationml/2006/ole">
            <mc:AlternateContent xmlns:mc="http://schemas.openxmlformats.org/markup-compatibility/2006">
              <mc:Choice xmlns:v="urn:schemas-microsoft-com:vml" Requires="v">
                <p:oleObj spid="_x0000_s206873" name="Equation" r:id="rId7" imgW="1688760" imgH="571320" progId="Equation.DSMT4">
                  <p:embed/>
                </p:oleObj>
              </mc:Choice>
              <mc:Fallback>
                <p:oleObj name="Equation" r:id="rId7" imgW="1688760" imgH="571320" progId="Equation.DSMT4">
                  <p:embed/>
                  <p:pic>
                    <p:nvPicPr>
                      <p:cNvPr id="0" name=""/>
                      <p:cNvPicPr/>
                      <p:nvPr/>
                    </p:nvPicPr>
                    <p:blipFill>
                      <a:blip r:embed="rId8"/>
                      <a:stretch>
                        <a:fillRect/>
                      </a:stretch>
                    </p:blipFill>
                    <p:spPr>
                      <a:xfrm>
                        <a:off x="2748410" y="5168112"/>
                        <a:ext cx="2734433" cy="925184"/>
                      </a:xfrm>
                      <a:prstGeom prst="rect">
                        <a:avLst/>
                      </a:prstGeom>
                    </p:spPr>
                  </p:pic>
                </p:oleObj>
              </mc:Fallback>
            </mc:AlternateContent>
          </a:graphicData>
        </a:graphic>
      </p:graphicFrame>
    </p:spTree>
    <p:extLst>
      <p:ext uri="{BB962C8B-B14F-4D97-AF65-F5344CB8AC3E}">
        <p14:creationId xmlns:p14="http://schemas.microsoft.com/office/powerpoint/2010/main" val="2251001913"/>
      </p:ext>
    </p:extLst>
  </p:cSld>
  <p:clrMapOvr>
    <a:masterClrMapping/>
  </p:clrMapOvr>
  <p:transition>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CE6A30-428B-4199-AE63-B11CF8144CAD}" type="datetime1">
              <a:rPr lang="en-US" altLang="en-US" sz="1400"/>
              <a:pPr/>
              <a:t>4/16/2019</a:t>
            </a:fld>
            <a:endParaRPr lang="en-US" altLang="en-US" sz="1400"/>
          </a:p>
        </p:txBody>
      </p:sp>
      <p:sp>
        <p:nvSpPr>
          <p:cNvPr id="10244" name="Rectangle 4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5" name="Rectangle 46"/>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6" name="Rectangle 4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7" name="Rectangle 5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8" name="Rectangle 5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9" name="Rectangle 5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0" name="Rectangle 5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1" name="Rectangle 5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2" name="Rectangle 6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3" name="Rectangle 6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4" name="Rectangle 64"/>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5" name="Rectangle 66"/>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6" name="Rectangle 6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7" name="Rectangle 7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337994" name="Text Box 74"/>
          <p:cNvSpPr txBox="1">
            <a:spLocks noChangeArrowheads="1"/>
          </p:cNvSpPr>
          <p:nvPr/>
        </p:nvSpPr>
        <p:spPr bwMode="auto">
          <a:xfrm>
            <a:off x="1019189" y="302418"/>
            <a:ext cx="693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Gini-</a:t>
            </a:r>
            <a:r>
              <a:rPr lang="en-AU" altLang="en-US" b="1" dirty="0" err="1" smtClean="0">
                <a:solidFill>
                  <a:srgbClr val="C00000"/>
                </a:solidFill>
                <a:latin typeface="+mj-lt"/>
              </a:rPr>
              <a:t>Elteto</a:t>
            </a:r>
            <a:r>
              <a:rPr lang="en-AU" altLang="en-US" b="1" dirty="0" smtClean="0">
                <a:solidFill>
                  <a:srgbClr val="C00000"/>
                </a:solidFill>
                <a:latin typeface="+mj-lt"/>
              </a:rPr>
              <a:t>-</a:t>
            </a:r>
            <a:r>
              <a:rPr lang="en-AU" altLang="en-US" b="1" dirty="0" err="1" smtClean="0">
                <a:solidFill>
                  <a:srgbClr val="C00000"/>
                </a:solidFill>
                <a:latin typeface="+mj-lt"/>
              </a:rPr>
              <a:t>Koves-Szulc</a:t>
            </a:r>
            <a:r>
              <a:rPr lang="en-AU" altLang="en-US" b="1" dirty="0" smtClean="0">
                <a:solidFill>
                  <a:srgbClr val="C00000"/>
                </a:solidFill>
                <a:latin typeface="+mj-lt"/>
              </a:rPr>
              <a:t> (GEKS</a:t>
            </a:r>
            <a:r>
              <a:rPr lang="en-AU" altLang="en-US" b="1" dirty="0">
                <a:solidFill>
                  <a:srgbClr val="C00000"/>
                </a:solidFill>
                <a:latin typeface="+mj-lt"/>
              </a:rPr>
              <a:t>) </a:t>
            </a:r>
            <a:r>
              <a:rPr lang="en-AU" altLang="en-US" b="1" dirty="0" smtClean="0">
                <a:solidFill>
                  <a:srgbClr val="C00000"/>
                </a:solidFill>
                <a:latin typeface="+mj-lt"/>
              </a:rPr>
              <a:t>Method</a:t>
            </a:r>
            <a:endParaRPr lang="en-AU" altLang="en-US" b="1" dirty="0">
              <a:solidFill>
                <a:srgbClr val="C00000"/>
              </a:solidFill>
              <a:latin typeface="+mj-lt"/>
            </a:endParaRPr>
          </a:p>
        </p:txBody>
      </p:sp>
      <p:graphicFrame>
        <p:nvGraphicFramePr>
          <p:cNvPr id="10259" name="Object 75"/>
          <p:cNvGraphicFramePr>
            <a:graphicFrameLocks noGrp="1" noChangeAspect="1"/>
          </p:cNvGraphicFramePr>
          <p:nvPr>
            <p:ph sz="half" idx="1"/>
          </p:nvPr>
        </p:nvGraphicFramePr>
        <p:xfrm>
          <a:off x="2143125" y="4224338"/>
          <a:ext cx="2952725" cy="677863"/>
        </p:xfrm>
        <a:graphic>
          <a:graphicData uri="http://schemas.openxmlformats.org/presentationml/2006/ole">
            <mc:AlternateContent xmlns:mc="http://schemas.openxmlformats.org/markup-compatibility/2006">
              <mc:Choice xmlns:v="urn:schemas-microsoft-com:vml" Requires="v">
                <p:oleObj spid="_x0000_s207895" name="Equation" r:id="rId3" imgW="1879560" imgH="431640" progId="Equation.DSMT4">
                  <p:embed/>
                </p:oleObj>
              </mc:Choice>
              <mc:Fallback>
                <p:oleObj name="Equation" r:id="rId3" imgW="1879560" imgH="431640" progId="Equation.DSMT4">
                  <p:embed/>
                  <p:pic>
                    <p:nvPicPr>
                      <p:cNvPr id="0" name=""/>
                      <p:cNvPicPr>
                        <a:picLocks noChangeAspect="1" noChangeArrowheads="1"/>
                      </p:cNvPicPr>
                      <p:nvPr/>
                    </p:nvPicPr>
                    <p:blipFill>
                      <a:blip r:embed="rId4"/>
                      <a:srcRect/>
                      <a:stretch>
                        <a:fillRect/>
                      </a:stretch>
                    </p:blipFill>
                    <p:spPr bwMode="auto">
                      <a:xfrm>
                        <a:off x="2143125" y="4224338"/>
                        <a:ext cx="2952725" cy="677863"/>
                      </a:xfrm>
                      <a:prstGeom prst="rect">
                        <a:avLst/>
                      </a:prstGeom>
                      <a:noFill/>
                      <a:ln>
                        <a:noFill/>
                      </a:ln>
                      <a:effectLst/>
                    </p:spPr>
                  </p:pic>
                </p:oleObj>
              </mc:Fallback>
            </mc:AlternateContent>
          </a:graphicData>
        </a:graphic>
      </p:graphicFrame>
      <p:sp>
        <p:nvSpPr>
          <p:cNvPr id="10260" name="Text Box 77"/>
          <p:cNvSpPr txBox="1">
            <a:spLocks noChangeArrowheads="1"/>
          </p:cNvSpPr>
          <p:nvPr/>
        </p:nvSpPr>
        <p:spPr bwMode="auto">
          <a:xfrm>
            <a:off x="755650" y="3644900"/>
            <a:ext cx="5616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b="1" dirty="0" smtClean="0">
                <a:solidFill>
                  <a:schemeClr val="tx2"/>
                </a:solidFill>
              </a:rPr>
              <a:t>GEKS index:</a:t>
            </a:r>
            <a:endParaRPr lang="en-US" altLang="en-US" b="1" dirty="0">
              <a:solidFill>
                <a:schemeClr val="tx2"/>
              </a:solidFill>
            </a:endParaRPr>
          </a:p>
        </p:txBody>
      </p:sp>
      <p:sp>
        <p:nvSpPr>
          <p:cNvPr id="10261" name="Text Box 78"/>
          <p:cNvSpPr txBox="1">
            <a:spLocks noChangeArrowheads="1"/>
          </p:cNvSpPr>
          <p:nvPr/>
        </p:nvSpPr>
        <p:spPr bwMode="auto">
          <a:xfrm>
            <a:off x="611188" y="1268413"/>
            <a:ext cx="698514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dirty="0" smtClean="0">
                <a:solidFill>
                  <a:schemeClr val="tx2"/>
                </a:solidFill>
              </a:rPr>
              <a:t>GEKS </a:t>
            </a:r>
            <a:r>
              <a:rPr lang="en-US" altLang="en-US" dirty="0">
                <a:solidFill>
                  <a:schemeClr val="tx2"/>
                </a:solidFill>
              </a:rPr>
              <a:t>index without </a:t>
            </a:r>
            <a:r>
              <a:rPr lang="en-US" altLang="en-US" dirty="0" smtClean="0">
                <a:solidFill>
                  <a:schemeClr val="tx2"/>
                </a:solidFill>
              </a:rPr>
              <a:t>weights: </a:t>
            </a:r>
            <a:r>
              <a:rPr lang="en-US" altLang="en-US" dirty="0" smtClean="0"/>
              <a:t>Aggregation </a:t>
            </a:r>
            <a:r>
              <a:rPr lang="en-US" altLang="en-US" dirty="0"/>
              <a:t>below basic heading level</a:t>
            </a:r>
            <a:endParaRPr lang="en-AU" altLang="en-US" dirty="0"/>
          </a:p>
        </p:txBody>
      </p:sp>
      <p:sp>
        <p:nvSpPr>
          <p:cNvPr id="10262" name="Text Box 79"/>
          <p:cNvSpPr txBox="1">
            <a:spLocks noChangeArrowheads="1"/>
          </p:cNvSpPr>
          <p:nvPr/>
        </p:nvSpPr>
        <p:spPr bwMode="auto">
          <a:xfrm>
            <a:off x="684212" y="2205038"/>
            <a:ext cx="28076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b="1" dirty="0">
                <a:solidFill>
                  <a:srgbClr val="0066FF"/>
                </a:solidFill>
              </a:rPr>
              <a:t>Complete Price Data</a:t>
            </a:r>
            <a:endParaRPr lang="en-AU" altLang="en-US" b="1" dirty="0">
              <a:solidFill>
                <a:srgbClr val="0066FF"/>
              </a:solidFill>
            </a:endParaRPr>
          </a:p>
        </p:txBody>
      </p:sp>
      <p:sp>
        <p:nvSpPr>
          <p:cNvPr id="10263" name="Text Box 80"/>
          <p:cNvSpPr txBox="1">
            <a:spLocks noChangeArrowheads="1"/>
          </p:cNvSpPr>
          <p:nvPr/>
        </p:nvSpPr>
        <p:spPr bwMode="auto">
          <a:xfrm>
            <a:off x="4211638" y="2205038"/>
            <a:ext cx="2736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b="1" dirty="0">
                <a:solidFill>
                  <a:srgbClr val="0066FF"/>
                </a:solidFill>
              </a:rPr>
              <a:t>Incomplete Price Data</a:t>
            </a:r>
            <a:endParaRPr lang="en-AU" altLang="en-US" b="1" dirty="0">
              <a:solidFill>
                <a:srgbClr val="0066FF"/>
              </a:solidFill>
            </a:endParaRPr>
          </a:p>
        </p:txBody>
      </p:sp>
      <p:sp>
        <p:nvSpPr>
          <p:cNvPr id="10264" name="Rectangle 8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10265" name="Object 81"/>
          <p:cNvGraphicFramePr>
            <a:graphicFrameLocks noChangeAspect="1"/>
          </p:cNvGraphicFramePr>
          <p:nvPr/>
        </p:nvGraphicFramePr>
        <p:xfrm>
          <a:off x="1050925" y="2709863"/>
          <a:ext cx="1781175" cy="746125"/>
        </p:xfrm>
        <a:graphic>
          <a:graphicData uri="http://schemas.openxmlformats.org/presentationml/2006/ole">
            <mc:AlternateContent xmlns:mc="http://schemas.openxmlformats.org/markup-compatibility/2006">
              <mc:Choice xmlns:v="urn:schemas-microsoft-com:vml" Requires="v">
                <p:oleObj spid="_x0000_s207896" name="Equation" r:id="rId5" imgW="1295280" imgH="545760" progId="Equation.DSMT4">
                  <p:embed/>
                </p:oleObj>
              </mc:Choice>
              <mc:Fallback>
                <p:oleObj name="Equation" r:id="rId5" imgW="1295280" imgH="545760" progId="Equation.DSMT4">
                  <p:embed/>
                  <p:pic>
                    <p:nvPicPr>
                      <p:cNvPr id="0" name=""/>
                      <p:cNvPicPr>
                        <a:picLocks noChangeAspect="1" noChangeArrowheads="1"/>
                      </p:cNvPicPr>
                      <p:nvPr/>
                    </p:nvPicPr>
                    <p:blipFill>
                      <a:blip r:embed="rId6"/>
                      <a:srcRect/>
                      <a:stretch>
                        <a:fillRect/>
                      </a:stretch>
                    </p:blipFill>
                    <p:spPr bwMode="auto">
                      <a:xfrm>
                        <a:off x="1050925" y="2709863"/>
                        <a:ext cx="1781175" cy="746125"/>
                      </a:xfrm>
                      <a:prstGeom prst="rect">
                        <a:avLst/>
                      </a:prstGeom>
                      <a:noFill/>
                      <a:ln>
                        <a:noFill/>
                      </a:ln>
                    </p:spPr>
                  </p:pic>
                </p:oleObj>
              </mc:Fallback>
            </mc:AlternateContent>
          </a:graphicData>
        </a:graphic>
      </p:graphicFrame>
      <p:graphicFrame>
        <p:nvGraphicFramePr>
          <p:cNvPr id="10266" name="Object 87"/>
          <p:cNvGraphicFramePr>
            <a:graphicFrameLocks noGrp="1" noChangeAspect="1"/>
          </p:cNvGraphicFramePr>
          <p:nvPr>
            <p:ph sz="half" idx="2"/>
          </p:nvPr>
        </p:nvGraphicFramePr>
        <p:xfrm>
          <a:off x="3986466" y="2656681"/>
          <a:ext cx="4139587" cy="660401"/>
        </p:xfrm>
        <a:graphic>
          <a:graphicData uri="http://schemas.openxmlformats.org/presentationml/2006/ole">
            <mc:AlternateContent xmlns:mc="http://schemas.openxmlformats.org/markup-compatibility/2006">
              <mc:Choice xmlns:v="urn:schemas-microsoft-com:vml" Requires="v">
                <p:oleObj spid="_x0000_s207897" name="Equation" r:id="rId7" imgW="3263760" imgH="520560" progId="Equation.DSMT4">
                  <p:embed/>
                </p:oleObj>
              </mc:Choice>
              <mc:Fallback>
                <p:oleObj name="Equation" r:id="rId7" imgW="3263760" imgH="520560" progId="Equation.DSMT4">
                  <p:embed/>
                  <p:pic>
                    <p:nvPicPr>
                      <p:cNvPr id="0" name=""/>
                      <p:cNvPicPr>
                        <a:picLocks noChangeAspect="1" noChangeArrowheads="1"/>
                      </p:cNvPicPr>
                      <p:nvPr/>
                    </p:nvPicPr>
                    <p:blipFill>
                      <a:blip r:embed="rId8"/>
                      <a:srcRect/>
                      <a:stretch>
                        <a:fillRect/>
                      </a:stretch>
                    </p:blipFill>
                    <p:spPr bwMode="auto">
                      <a:xfrm>
                        <a:off x="3986466" y="2656681"/>
                        <a:ext cx="4139587" cy="660401"/>
                      </a:xfrm>
                      <a:prstGeom prst="rect">
                        <a:avLst/>
                      </a:prstGeom>
                      <a:solidFill>
                        <a:srgbClr val="FFFFFF"/>
                      </a:solidFill>
                      <a:ln>
                        <a:noFill/>
                      </a:ln>
                      <a:effectLst/>
                    </p:spPr>
                  </p:pic>
                </p:oleObj>
              </mc:Fallback>
            </mc:AlternateContent>
          </a:graphicData>
        </a:graphic>
      </p:graphicFrame>
      <p:sp>
        <p:nvSpPr>
          <p:cNvPr id="2" name="TextBox 1"/>
          <p:cNvSpPr txBox="1"/>
          <p:nvPr/>
        </p:nvSpPr>
        <p:spPr>
          <a:xfrm>
            <a:off x="1019189" y="5157192"/>
            <a:ext cx="7106864" cy="707886"/>
          </a:xfrm>
          <a:prstGeom prst="rect">
            <a:avLst/>
          </a:prstGeom>
          <a:noFill/>
        </p:spPr>
        <p:txBody>
          <a:bodyPr wrap="square" rtlCol="0">
            <a:spAutoFit/>
          </a:bodyPr>
          <a:lstStyle/>
          <a:p>
            <a:r>
              <a:rPr lang="en-US" sz="2000" b="1" dirty="0" smtClean="0">
                <a:solidFill>
                  <a:schemeClr val="tx1"/>
                </a:solidFill>
                <a:latin typeface="+mn-lt"/>
              </a:rPr>
              <a:t>Now we consider the CPD model with and without complete data</a:t>
            </a:r>
            <a:endParaRPr lang="en-US" sz="2000" b="1" dirty="0">
              <a:solidFill>
                <a:schemeClr val="tx1"/>
              </a:solidFill>
              <a:latin typeface="+mn-lt"/>
            </a:endParaRPr>
          </a:p>
        </p:txBody>
      </p:sp>
    </p:spTree>
    <p:extLst>
      <p:ext uri="{BB962C8B-B14F-4D97-AF65-F5344CB8AC3E}">
        <p14:creationId xmlns:p14="http://schemas.microsoft.com/office/powerpoint/2010/main" val="2159082140"/>
      </p:ext>
    </p:extLst>
  </p:cSld>
  <p:clrMapOvr>
    <a:masterClrMapping/>
  </p:clrMapOvr>
  <p:transition>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B9901FA-DC55-43C6-8A76-EBDA1F3A5B2D}" type="datetime1">
              <a:rPr lang="en-US" altLang="en-US" sz="1400"/>
              <a:pPr/>
              <a:t>4/16/2019</a:t>
            </a:fld>
            <a:endParaRPr lang="en-US" altLang="en-US" sz="1400" dirty="0"/>
          </a:p>
        </p:txBody>
      </p:sp>
      <p:sp>
        <p:nvSpPr>
          <p:cNvPr id="12292"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3"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4"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5"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6"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7"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8"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9"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0"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1"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2"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3"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4"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5"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6" name="Text Box 16"/>
          <p:cNvSpPr txBox="1">
            <a:spLocks noChangeArrowheads="1"/>
          </p:cNvSpPr>
          <p:nvPr/>
        </p:nvSpPr>
        <p:spPr bwMode="auto">
          <a:xfrm>
            <a:off x="609600" y="1108595"/>
            <a:ext cx="79248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288925">
              <a:defRPr sz="2000">
                <a:solidFill>
                  <a:schemeClr val="tx1"/>
                </a:solidFill>
                <a:latin typeface="Times New Roman" panose="02020603050405020304" pitchFamily="18" charset="0"/>
              </a:defRPr>
            </a:lvl1pPr>
            <a:lvl2pPr marL="736600" indent="-160338">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15938" indent="-342900">
              <a:spcBef>
                <a:spcPct val="50000"/>
              </a:spcBef>
              <a:buFont typeface="Arial" panose="020B0604020202020204" pitchFamily="34" charset="0"/>
              <a:buChar char="•"/>
            </a:pPr>
            <a:r>
              <a:rPr lang="en-US" altLang="en-US" b="1" dirty="0"/>
              <a:t>Standard properties of least squares estimators hold for </a:t>
            </a:r>
            <a:endParaRPr lang="en-AU" altLang="en-US" b="1" dirty="0"/>
          </a:p>
          <a:p>
            <a:pPr marL="515938" indent="-342900">
              <a:spcBef>
                <a:spcPct val="50000"/>
              </a:spcBef>
              <a:buFont typeface="Arial" panose="020B0604020202020204" pitchFamily="34" charset="0"/>
              <a:buChar char="•"/>
            </a:pPr>
            <a:r>
              <a:rPr lang="en-US" altLang="en-US" b="1" dirty="0" err="1">
                <a:solidFill>
                  <a:srgbClr val="0066FF"/>
                </a:solidFill>
              </a:rPr>
              <a:t>Exp</a:t>
            </a:r>
            <a:r>
              <a:rPr lang="en-US" altLang="en-US" b="1" dirty="0">
                <a:solidFill>
                  <a:srgbClr val="0066FF"/>
                </a:solidFill>
              </a:rPr>
              <a:t> (      ) is not an unbiased estimator of </a:t>
            </a:r>
            <a:r>
              <a:rPr lang="en-US" altLang="en-US" b="1" dirty="0" err="1" smtClean="0">
                <a:solidFill>
                  <a:srgbClr val="0066FF"/>
                </a:solidFill>
              </a:rPr>
              <a:t>PPP</a:t>
            </a:r>
            <a:r>
              <a:rPr lang="en-US" altLang="en-US" b="1" i="1" baseline="-25000" dirty="0" err="1">
                <a:solidFill>
                  <a:srgbClr val="0066FF"/>
                </a:solidFill>
              </a:rPr>
              <a:t>j</a:t>
            </a:r>
            <a:endParaRPr lang="en-US" altLang="en-US" b="1" baseline="-25000" dirty="0">
              <a:solidFill>
                <a:srgbClr val="0066FF"/>
              </a:solidFill>
            </a:endParaRPr>
          </a:p>
          <a:p>
            <a:pPr marL="515938" indent="-342900">
              <a:spcBef>
                <a:spcPct val="50000"/>
              </a:spcBef>
              <a:buFont typeface="Arial" panose="020B0604020202020204" pitchFamily="34" charset="0"/>
              <a:buChar char="•"/>
            </a:pPr>
            <a:r>
              <a:rPr lang="en-US" altLang="en-US" b="1" dirty="0">
                <a:solidFill>
                  <a:srgbClr val="0066FF"/>
                </a:solidFill>
              </a:rPr>
              <a:t>Under </a:t>
            </a:r>
            <a:r>
              <a:rPr lang="en-US" altLang="en-US" b="1" dirty="0" err="1">
                <a:solidFill>
                  <a:srgbClr val="0066FF"/>
                </a:solidFill>
              </a:rPr>
              <a:t>lognormality</a:t>
            </a:r>
            <a:r>
              <a:rPr lang="en-US" altLang="en-US" b="1" dirty="0">
                <a:solidFill>
                  <a:srgbClr val="0066FF"/>
                </a:solidFill>
              </a:rPr>
              <a:t> of residuals of the multiplicative model, it is possible to derive UMVUE of </a:t>
            </a:r>
            <a:r>
              <a:rPr lang="en-US" altLang="en-US" b="1" dirty="0" err="1" smtClean="0">
                <a:solidFill>
                  <a:srgbClr val="0066FF"/>
                </a:solidFill>
              </a:rPr>
              <a:t>PPP</a:t>
            </a:r>
            <a:r>
              <a:rPr lang="en-US" altLang="en-US" b="1" i="1" baseline="-25000" dirty="0" err="1" smtClean="0">
                <a:solidFill>
                  <a:srgbClr val="0066FF"/>
                </a:solidFill>
              </a:rPr>
              <a:t>j</a:t>
            </a:r>
            <a:r>
              <a:rPr lang="en-US" altLang="en-US" b="1" dirty="0" smtClean="0">
                <a:solidFill>
                  <a:srgbClr val="0066FF"/>
                </a:solidFill>
              </a:rPr>
              <a:t>.</a:t>
            </a:r>
            <a:endParaRPr lang="en-US" altLang="en-US" b="1" dirty="0">
              <a:solidFill>
                <a:srgbClr val="0066FF"/>
              </a:solidFill>
            </a:endParaRPr>
          </a:p>
          <a:p>
            <a:pPr marL="515938" indent="-342900">
              <a:spcBef>
                <a:spcPct val="50000"/>
              </a:spcBef>
              <a:buFont typeface="Arial" panose="020B0604020202020204" pitchFamily="34" charset="0"/>
              <a:buChar char="•"/>
            </a:pPr>
            <a:r>
              <a:rPr lang="en-US" altLang="en-US" b="1" dirty="0" smtClean="0"/>
              <a:t>Estimated </a:t>
            </a:r>
            <a:r>
              <a:rPr lang="en-US" altLang="en-US" b="1" dirty="0"/>
              <a:t>standard errors can be calculated for estimator of </a:t>
            </a:r>
            <a:r>
              <a:rPr lang="en-US" altLang="en-US" b="1" dirty="0" err="1" smtClean="0"/>
              <a:t>PPP</a:t>
            </a:r>
            <a:r>
              <a:rPr lang="en-US" altLang="en-US" b="1" baseline="-25000" dirty="0" err="1" smtClean="0"/>
              <a:t>j</a:t>
            </a:r>
            <a:r>
              <a:rPr lang="en-US" altLang="en-US" b="1" dirty="0" smtClean="0"/>
              <a:t> </a:t>
            </a:r>
            <a:r>
              <a:rPr lang="en-US" altLang="en-US" b="1" dirty="0"/>
              <a:t>without any distributional assumptions</a:t>
            </a:r>
            <a:endParaRPr lang="en-AU" altLang="en-US" b="1" dirty="0"/>
          </a:p>
          <a:p>
            <a:pPr marL="515938" indent="-342900">
              <a:spcBef>
                <a:spcPct val="50000"/>
              </a:spcBef>
              <a:buFont typeface="Arial" panose="020B0604020202020204" pitchFamily="34" charset="0"/>
              <a:buChar char="•"/>
            </a:pPr>
            <a:r>
              <a:rPr lang="en-US" altLang="en-US" b="1" dirty="0"/>
              <a:t>When price tableau is complete, standard errors of     </a:t>
            </a:r>
            <a:r>
              <a:rPr lang="en-US" altLang="en-US" b="1" dirty="0" smtClean="0"/>
              <a:t> are </a:t>
            </a:r>
            <a:r>
              <a:rPr lang="en-US" altLang="en-US" b="1" dirty="0"/>
              <a:t>the same for all c; however, they vary for estimators of PPP’s.</a:t>
            </a:r>
          </a:p>
          <a:p>
            <a:pPr marL="515938" indent="-342900">
              <a:spcBef>
                <a:spcPct val="50000"/>
              </a:spcBef>
              <a:buFont typeface="Arial" panose="020B0604020202020204" pitchFamily="34" charset="0"/>
              <a:buChar char="•"/>
            </a:pPr>
            <a:r>
              <a:rPr lang="en-US" altLang="en-US" b="1" dirty="0">
                <a:solidFill>
                  <a:srgbClr val="0066FF"/>
                </a:solidFill>
              </a:rPr>
              <a:t>With complete price data, the CPD estimator of PPPs is identical to the </a:t>
            </a:r>
            <a:r>
              <a:rPr lang="en-US" altLang="en-US" b="1" dirty="0" smtClean="0">
                <a:solidFill>
                  <a:srgbClr val="0066FF"/>
                </a:solidFill>
              </a:rPr>
              <a:t>GEKS </a:t>
            </a:r>
            <a:r>
              <a:rPr lang="en-US" altLang="en-US" b="1" dirty="0">
                <a:solidFill>
                  <a:srgbClr val="0066FF"/>
                </a:solidFill>
              </a:rPr>
              <a:t>PPPs – both methods give the same </a:t>
            </a:r>
            <a:r>
              <a:rPr lang="en-US" altLang="en-US" b="1" dirty="0" smtClean="0">
                <a:solidFill>
                  <a:srgbClr val="0066FF"/>
                </a:solidFill>
              </a:rPr>
              <a:t>answer</a:t>
            </a:r>
          </a:p>
          <a:p>
            <a:pPr marL="515938" indent="-342900">
              <a:spcBef>
                <a:spcPct val="50000"/>
              </a:spcBef>
              <a:buFont typeface="Arial" panose="020B0604020202020204" pitchFamily="34" charset="0"/>
              <a:buChar char="•"/>
            </a:pPr>
            <a:r>
              <a:rPr lang="en-US" altLang="en-US" b="1" dirty="0" smtClean="0">
                <a:solidFill>
                  <a:srgbClr val="0066FF"/>
                </a:solidFill>
              </a:rPr>
              <a:t>When price tableau is incomplete, the CPD estimator makes use of all the information that is available.</a:t>
            </a:r>
          </a:p>
          <a:p>
            <a:pPr marL="1654175" lvl="3" indent="-342900">
              <a:spcBef>
                <a:spcPct val="50000"/>
              </a:spcBef>
              <a:buFont typeface="Arial" panose="020B0604020202020204" pitchFamily="34" charset="0"/>
              <a:buChar char="•"/>
            </a:pPr>
            <a:r>
              <a:rPr lang="en-US" altLang="en-US" b="1" dirty="0" smtClean="0">
                <a:solidFill>
                  <a:srgbClr val="0066FF"/>
                </a:solidFill>
              </a:rPr>
              <a:t>If a commodity is priced in only country that information will not be used in the model</a:t>
            </a:r>
            <a:endParaRPr lang="en-US" altLang="en-US" b="1" dirty="0">
              <a:solidFill>
                <a:srgbClr val="0066FF"/>
              </a:solidFill>
            </a:endParaRPr>
          </a:p>
        </p:txBody>
      </p:sp>
      <p:sp>
        <p:nvSpPr>
          <p:cNvPr id="348177" name="Text Box 17"/>
          <p:cNvSpPr txBox="1">
            <a:spLocks noChangeArrowheads="1"/>
          </p:cNvSpPr>
          <p:nvPr/>
        </p:nvSpPr>
        <p:spPr bwMode="auto">
          <a:xfrm>
            <a:off x="755650" y="26035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400" b="1" dirty="0" smtClean="0">
                <a:solidFill>
                  <a:srgbClr val="C00000"/>
                </a:solidFill>
                <a:latin typeface="+mj-lt"/>
              </a:rPr>
              <a:t>CPD price comparisons </a:t>
            </a:r>
            <a:r>
              <a:rPr lang="en-US" altLang="en-US" sz="2400" b="1" dirty="0">
                <a:solidFill>
                  <a:srgbClr val="C00000"/>
                </a:solidFill>
                <a:latin typeface="+mj-lt"/>
              </a:rPr>
              <a:t>- continued</a:t>
            </a:r>
            <a:endParaRPr lang="en-AU" altLang="en-US" sz="2400" b="1" baseline="-25000" dirty="0">
              <a:solidFill>
                <a:srgbClr val="C00000"/>
              </a:solidFill>
              <a:latin typeface="+mj-lt"/>
            </a:endParaRPr>
          </a:p>
        </p:txBody>
      </p:sp>
      <p:sp>
        <p:nvSpPr>
          <p:cNvPr id="12308"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9" name="Rectangle 20"/>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1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11"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12312" name="Object 24"/>
          <p:cNvGraphicFramePr>
            <a:graphicFrameLocks noChangeAspect="1"/>
          </p:cNvGraphicFramePr>
          <p:nvPr>
            <p:extLst/>
          </p:nvPr>
        </p:nvGraphicFramePr>
        <p:xfrm>
          <a:off x="7354093" y="1128712"/>
          <a:ext cx="303213" cy="392113"/>
        </p:xfrm>
        <a:graphic>
          <a:graphicData uri="http://schemas.openxmlformats.org/presentationml/2006/ole">
            <mc:AlternateContent xmlns:mc="http://schemas.openxmlformats.org/markup-compatibility/2006">
              <mc:Choice xmlns:v="urn:schemas-microsoft-com:vml" Requires="v">
                <p:oleObj spid="_x0000_s208919" name="Equation" r:id="rId3" imgW="190440" imgH="241200" progId="Equation.DSMT4">
                  <p:embed/>
                </p:oleObj>
              </mc:Choice>
              <mc:Fallback>
                <p:oleObj name="Equation" r:id="rId3" imgW="190440" imgH="241200" progId="Equation.DSMT4">
                  <p:embed/>
                  <p:pic>
                    <p:nvPicPr>
                      <p:cNvPr id="0" name=""/>
                      <p:cNvPicPr>
                        <a:picLocks noChangeAspect="1" noChangeArrowheads="1"/>
                      </p:cNvPicPr>
                      <p:nvPr/>
                    </p:nvPicPr>
                    <p:blipFill>
                      <a:blip r:embed="rId4"/>
                      <a:srcRect/>
                      <a:stretch>
                        <a:fillRect/>
                      </a:stretch>
                    </p:blipFill>
                    <p:spPr bwMode="auto">
                      <a:xfrm>
                        <a:off x="7354093" y="1128712"/>
                        <a:ext cx="303213" cy="392113"/>
                      </a:xfrm>
                      <a:prstGeom prst="rect">
                        <a:avLst/>
                      </a:prstGeom>
                      <a:noFill/>
                      <a:ln>
                        <a:noFill/>
                      </a:ln>
                    </p:spPr>
                  </p:pic>
                </p:oleObj>
              </mc:Fallback>
            </mc:AlternateContent>
          </a:graphicData>
        </a:graphic>
      </p:graphicFrame>
      <p:sp>
        <p:nvSpPr>
          <p:cNvPr id="1231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12314" name="Object 26"/>
          <p:cNvGraphicFramePr>
            <a:graphicFrameLocks noChangeAspect="1"/>
          </p:cNvGraphicFramePr>
          <p:nvPr>
            <p:extLst/>
          </p:nvPr>
        </p:nvGraphicFramePr>
        <p:xfrm>
          <a:off x="1907704" y="1582739"/>
          <a:ext cx="304800" cy="392112"/>
        </p:xfrm>
        <a:graphic>
          <a:graphicData uri="http://schemas.openxmlformats.org/presentationml/2006/ole">
            <mc:AlternateContent xmlns:mc="http://schemas.openxmlformats.org/markup-compatibility/2006">
              <mc:Choice xmlns:v="urn:schemas-microsoft-com:vml" Requires="v">
                <p:oleObj spid="_x0000_s208920" name="Equation" r:id="rId5" imgW="190440" imgH="241200" progId="Equation.DSMT4">
                  <p:embed/>
                </p:oleObj>
              </mc:Choice>
              <mc:Fallback>
                <p:oleObj name="Equation" r:id="rId5" imgW="190440" imgH="241200" progId="Equation.DSMT4">
                  <p:embed/>
                  <p:pic>
                    <p:nvPicPr>
                      <p:cNvPr id="0" name=""/>
                      <p:cNvPicPr>
                        <a:picLocks noChangeAspect="1" noChangeArrowheads="1"/>
                      </p:cNvPicPr>
                      <p:nvPr/>
                    </p:nvPicPr>
                    <p:blipFill>
                      <a:blip r:embed="rId6"/>
                      <a:srcRect/>
                      <a:stretch>
                        <a:fillRect/>
                      </a:stretch>
                    </p:blipFill>
                    <p:spPr bwMode="auto">
                      <a:xfrm>
                        <a:off x="1907704" y="1582739"/>
                        <a:ext cx="304800" cy="392112"/>
                      </a:xfrm>
                      <a:prstGeom prst="rect">
                        <a:avLst/>
                      </a:prstGeom>
                      <a:noFill/>
                      <a:ln>
                        <a:noFill/>
                      </a:ln>
                    </p:spPr>
                  </p:pic>
                </p:oleObj>
              </mc:Fallback>
            </mc:AlternateContent>
          </a:graphicData>
        </a:graphic>
      </p:graphicFrame>
      <p:graphicFrame>
        <p:nvGraphicFramePr>
          <p:cNvPr id="12315" name="Object 28"/>
          <p:cNvGraphicFramePr>
            <a:graphicFrameLocks noGrp="1" noChangeAspect="1"/>
          </p:cNvGraphicFramePr>
          <p:nvPr>
            <p:ph/>
            <p:extLst/>
          </p:nvPr>
        </p:nvGraphicFramePr>
        <p:xfrm>
          <a:off x="6732240" y="3506816"/>
          <a:ext cx="342900" cy="434953"/>
        </p:xfrm>
        <a:graphic>
          <a:graphicData uri="http://schemas.openxmlformats.org/presentationml/2006/ole">
            <mc:AlternateContent xmlns:mc="http://schemas.openxmlformats.org/markup-compatibility/2006">
              <mc:Choice xmlns:v="urn:schemas-microsoft-com:vml" Requires="v">
                <p:oleObj spid="_x0000_s208921" name="Equation" r:id="rId7" imgW="190440" imgH="241200" progId="Equation.DSMT4">
                  <p:embed/>
                </p:oleObj>
              </mc:Choice>
              <mc:Fallback>
                <p:oleObj name="Equation" r:id="rId7" imgW="190440" imgH="241200" progId="Equation.DSMT4">
                  <p:embed/>
                  <p:pic>
                    <p:nvPicPr>
                      <p:cNvPr id="0" name=""/>
                      <p:cNvPicPr>
                        <a:picLocks noChangeAspect="1" noChangeArrowheads="1"/>
                      </p:cNvPicPr>
                      <p:nvPr/>
                    </p:nvPicPr>
                    <p:blipFill>
                      <a:blip r:embed="rId8"/>
                      <a:srcRect/>
                      <a:stretch>
                        <a:fillRect/>
                      </a:stretch>
                    </p:blipFill>
                    <p:spPr bwMode="auto">
                      <a:xfrm>
                        <a:off x="6732240" y="3506816"/>
                        <a:ext cx="342900" cy="43495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53891364"/>
      </p:ext>
    </p:extLst>
  </p:cSld>
  <p:clrMapOvr>
    <a:masterClrMapping/>
  </p:clrMapOvr>
  <p:transition>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B9901FA-DC55-43C6-8A76-EBDA1F3A5B2D}" type="datetime1">
              <a:rPr lang="en-US" altLang="en-US" sz="1400"/>
              <a:pPr/>
              <a:t>4/16/2019</a:t>
            </a:fld>
            <a:endParaRPr lang="en-US" altLang="en-US" sz="1400" dirty="0"/>
          </a:p>
        </p:txBody>
      </p:sp>
      <p:sp>
        <p:nvSpPr>
          <p:cNvPr id="12292"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3"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4"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5"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6"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7"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8"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299"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0"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1"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2"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3"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4"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5"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6" name="Text Box 16"/>
          <p:cNvSpPr txBox="1">
            <a:spLocks noChangeArrowheads="1"/>
          </p:cNvSpPr>
          <p:nvPr/>
        </p:nvSpPr>
        <p:spPr bwMode="auto">
          <a:xfrm>
            <a:off x="609600" y="1066827"/>
            <a:ext cx="792480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288925">
              <a:defRPr sz="2000">
                <a:solidFill>
                  <a:schemeClr val="tx1"/>
                </a:solidFill>
                <a:latin typeface="Times New Roman" panose="02020603050405020304" pitchFamily="18" charset="0"/>
              </a:defRPr>
            </a:lvl1pPr>
            <a:lvl2pPr marL="736600" indent="-160338">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15938" indent="-342900">
              <a:spcBef>
                <a:spcPct val="50000"/>
              </a:spcBef>
              <a:buFont typeface="Arial" panose="020B0604020202020204" pitchFamily="34" charset="0"/>
              <a:buChar char="•"/>
            </a:pPr>
            <a:r>
              <a:rPr lang="en-US" altLang="en-US" sz="1800" b="1" dirty="0" smtClean="0"/>
              <a:t>If the disturbances in the original CPD model are log-normal, then the disturbances in the regression model, </a:t>
            </a:r>
            <a:r>
              <a:rPr lang="en-US" altLang="en-US" sz="1800" b="1" i="1" dirty="0" err="1" smtClean="0"/>
              <a:t>v</a:t>
            </a:r>
            <a:r>
              <a:rPr lang="en-US" altLang="en-US" sz="1800" b="1" i="1" baseline="-25000" dirty="0" err="1" smtClean="0"/>
              <a:t>ij</a:t>
            </a:r>
            <a:r>
              <a:rPr lang="en-US" altLang="en-US" sz="1800" b="1" i="1" dirty="0" smtClean="0"/>
              <a:t> , </a:t>
            </a:r>
            <a:r>
              <a:rPr lang="en-US" altLang="en-US" sz="1800" b="1" dirty="0" smtClean="0"/>
              <a:t>are normally distributed.</a:t>
            </a:r>
          </a:p>
          <a:p>
            <a:pPr marL="515938" indent="-342900">
              <a:spcBef>
                <a:spcPct val="50000"/>
              </a:spcBef>
              <a:buFont typeface="Arial" panose="020B0604020202020204" pitchFamily="34" charset="0"/>
              <a:buChar char="•"/>
            </a:pPr>
            <a:r>
              <a:rPr lang="en-US" altLang="en-US" sz="1800" b="1" dirty="0" smtClean="0"/>
              <a:t>This means that we can use standard </a:t>
            </a:r>
            <a:r>
              <a:rPr lang="en-US" altLang="en-US" sz="1800" b="1" i="1" dirty="0" smtClean="0"/>
              <a:t>t-</a:t>
            </a:r>
            <a:r>
              <a:rPr lang="en-US" altLang="en-US" sz="1800" b="1" dirty="0" smtClean="0"/>
              <a:t>tests and confidence intervals for the PPPs.</a:t>
            </a:r>
          </a:p>
          <a:p>
            <a:pPr marL="515938" indent="-342900">
              <a:spcBef>
                <a:spcPct val="50000"/>
              </a:spcBef>
              <a:buFont typeface="Arial" panose="020B0604020202020204" pitchFamily="34" charset="0"/>
              <a:buChar char="•"/>
            </a:pPr>
            <a:r>
              <a:rPr lang="en-US" altLang="en-US" sz="1800" b="1" dirty="0">
                <a:solidFill>
                  <a:srgbClr val="0066FF"/>
                </a:solidFill>
              </a:rPr>
              <a:t>T</a:t>
            </a:r>
            <a:r>
              <a:rPr lang="en-US" altLang="en-US" sz="1800" b="1" dirty="0" smtClean="0">
                <a:solidFill>
                  <a:srgbClr val="0066FF"/>
                </a:solidFill>
              </a:rPr>
              <a:t>he regression approach minimizes the residual sum of squares:</a:t>
            </a:r>
          </a:p>
          <a:p>
            <a:pPr marL="515938" indent="-342900">
              <a:spcBef>
                <a:spcPct val="50000"/>
              </a:spcBef>
              <a:buFont typeface="Arial" panose="020B0604020202020204" pitchFamily="34" charset="0"/>
              <a:buChar char="•"/>
            </a:pPr>
            <a:endParaRPr lang="en-US" altLang="en-US" sz="1800" b="1" dirty="0">
              <a:solidFill>
                <a:srgbClr val="0066FF"/>
              </a:solidFill>
            </a:endParaRPr>
          </a:p>
          <a:p>
            <a:pPr marL="515938" indent="-342900">
              <a:spcBef>
                <a:spcPct val="50000"/>
              </a:spcBef>
              <a:buFont typeface="Arial" panose="020B0604020202020204" pitchFamily="34" charset="0"/>
              <a:buChar char="•"/>
            </a:pPr>
            <a:r>
              <a:rPr lang="en-US" altLang="en-US" sz="1800" b="1" dirty="0" smtClean="0">
                <a:solidFill>
                  <a:srgbClr val="0066FF"/>
                </a:solidFill>
              </a:rPr>
              <a:t>In this case all the price observations are given equal weight.</a:t>
            </a:r>
          </a:p>
          <a:p>
            <a:pPr marL="515938" indent="-342900">
              <a:spcBef>
                <a:spcPct val="50000"/>
              </a:spcBef>
              <a:buFont typeface="Arial" panose="020B0604020202020204" pitchFamily="34" charset="0"/>
              <a:buChar char="•"/>
            </a:pPr>
            <a:r>
              <a:rPr lang="en-US" altLang="en-US" sz="1800" b="1" dirty="0" smtClean="0">
                <a:solidFill>
                  <a:srgbClr val="0066FF"/>
                </a:solidFill>
              </a:rPr>
              <a:t>However if there is additional information available on weights in the form of expenditure shares or importance then we can minimize weighted sum of squares</a:t>
            </a:r>
          </a:p>
          <a:p>
            <a:pPr marL="515938" indent="-342900">
              <a:spcBef>
                <a:spcPct val="50000"/>
              </a:spcBef>
              <a:buFont typeface="Arial" panose="020B0604020202020204" pitchFamily="34" charset="0"/>
              <a:buChar char="•"/>
            </a:pPr>
            <a:endParaRPr lang="en-US" altLang="en-US" b="1" dirty="0">
              <a:solidFill>
                <a:srgbClr val="0066FF"/>
              </a:solidFill>
            </a:endParaRPr>
          </a:p>
          <a:p>
            <a:pPr marL="515938" indent="-342900">
              <a:spcBef>
                <a:spcPct val="50000"/>
              </a:spcBef>
              <a:buFont typeface="Arial" panose="020B0604020202020204" pitchFamily="34" charset="0"/>
              <a:buChar char="•"/>
            </a:pPr>
            <a:r>
              <a:rPr lang="en-US" altLang="en-US" sz="1800" b="1" dirty="0" smtClean="0">
                <a:solidFill>
                  <a:srgbClr val="0066FF"/>
                </a:solidFill>
              </a:rPr>
              <a:t>The current recommendation is to give weight 3 if the product is important and 1 if it is not important.</a:t>
            </a:r>
            <a:r>
              <a:rPr lang="en-US" altLang="en-US" sz="1800" b="1" dirty="0" smtClean="0"/>
              <a:t> </a:t>
            </a:r>
            <a:r>
              <a:rPr lang="en-US" altLang="en-US" sz="1800" b="1" dirty="0" smtClean="0">
                <a:solidFill>
                  <a:srgbClr val="C00000"/>
                </a:solidFill>
              </a:rPr>
              <a:t>Question is what weights to give?</a:t>
            </a:r>
          </a:p>
          <a:p>
            <a:pPr marL="515938" indent="-342900">
              <a:spcBef>
                <a:spcPct val="50000"/>
              </a:spcBef>
              <a:buFont typeface="Arial" panose="020B0604020202020204" pitchFamily="34" charset="0"/>
              <a:buChar char="•"/>
            </a:pPr>
            <a:r>
              <a:rPr lang="en-US" altLang="en-US" sz="1800" b="1" dirty="0" smtClean="0"/>
              <a:t>We are currently using scanner data to determine weights for items that are considered important.</a:t>
            </a:r>
            <a:endParaRPr lang="en-US" altLang="en-US" sz="1800" b="1" dirty="0"/>
          </a:p>
        </p:txBody>
      </p:sp>
      <p:sp>
        <p:nvSpPr>
          <p:cNvPr id="348177" name="Text Box 17"/>
          <p:cNvSpPr txBox="1">
            <a:spLocks noChangeArrowheads="1"/>
          </p:cNvSpPr>
          <p:nvPr/>
        </p:nvSpPr>
        <p:spPr bwMode="auto">
          <a:xfrm>
            <a:off x="755650" y="26035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400" b="1" dirty="0" smtClean="0">
                <a:solidFill>
                  <a:srgbClr val="C00000"/>
                </a:solidFill>
                <a:latin typeface="+mj-lt"/>
              </a:rPr>
              <a:t>CPD price comparisons </a:t>
            </a:r>
            <a:r>
              <a:rPr lang="en-US" altLang="en-US" sz="2400" b="1" dirty="0">
                <a:solidFill>
                  <a:srgbClr val="C00000"/>
                </a:solidFill>
                <a:latin typeface="+mj-lt"/>
              </a:rPr>
              <a:t>- continued</a:t>
            </a:r>
            <a:endParaRPr lang="en-AU" altLang="en-US" sz="2400" b="1" baseline="-25000" dirty="0">
              <a:solidFill>
                <a:srgbClr val="C00000"/>
              </a:solidFill>
              <a:latin typeface="+mj-lt"/>
            </a:endParaRPr>
          </a:p>
        </p:txBody>
      </p:sp>
      <p:sp>
        <p:nvSpPr>
          <p:cNvPr id="12308"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09" name="Rectangle 20"/>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1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11"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231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29" name="Object 21"/>
          <p:cNvGraphicFramePr>
            <a:graphicFrameLocks noChangeAspect="1"/>
          </p:cNvGraphicFramePr>
          <p:nvPr>
            <p:extLst/>
          </p:nvPr>
        </p:nvGraphicFramePr>
        <p:xfrm>
          <a:off x="1475656" y="2762713"/>
          <a:ext cx="6192688" cy="469458"/>
        </p:xfrm>
        <a:graphic>
          <a:graphicData uri="http://schemas.openxmlformats.org/presentationml/2006/ole">
            <mc:AlternateContent xmlns:mc="http://schemas.openxmlformats.org/markup-compatibility/2006">
              <mc:Choice xmlns:v="urn:schemas-microsoft-com:vml" Requires="v">
                <p:oleObj spid="_x0000_s209936" name="Equation" r:id="rId3" imgW="4457520" imgH="342720" progId="Equation.DSMT4">
                  <p:embed/>
                </p:oleObj>
              </mc:Choice>
              <mc:Fallback>
                <p:oleObj name="Equation" r:id="rId3" imgW="4457520" imgH="342720" progId="Equation.DSMT4">
                  <p:embed/>
                  <p:pic>
                    <p:nvPicPr>
                      <p:cNvPr id="0" name=""/>
                      <p:cNvPicPr>
                        <a:picLocks noChangeAspect="1" noChangeArrowheads="1"/>
                      </p:cNvPicPr>
                      <p:nvPr/>
                    </p:nvPicPr>
                    <p:blipFill>
                      <a:blip r:embed="rId4"/>
                      <a:srcRect/>
                      <a:stretch>
                        <a:fillRect/>
                      </a:stretch>
                    </p:blipFill>
                    <p:spPr bwMode="auto">
                      <a:xfrm>
                        <a:off x="1475656" y="2762713"/>
                        <a:ext cx="6192688" cy="469458"/>
                      </a:xfrm>
                      <a:prstGeom prst="rect">
                        <a:avLst/>
                      </a:prstGeom>
                      <a:noFill/>
                      <a:ln>
                        <a:noFill/>
                      </a:ln>
                    </p:spPr>
                  </p:pic>
                </p:oleObj>
              </mc:Fallback>
            </mc:AlternateContent>
          </a:graphicData>
        </a:graphic>
      </p:graphicFrame>
      <p:graphicFrame>
        <p:nvGraphicFramePr>
          <p:cNvPr id="30" name="Object 21"/>
          <p:cNvGraphicFramePr>
            <a:graphicFrameLocks noChangeAspect="1"/>
          </p:cNvGraphicFramePr>
          <p:nvPr>
            <p:extLst/>
          </p:nvPr>
        </p:nvGraphicFramePr>
        <p:xfrm>
          <a:off x="1515762" y="4509120"/>
          <a:ext cx="6414095" cy="466000"/>
        </p:xfrm>
        <a:graphic>
          <a:graphicData uri="http://schemas.openxmlformats.org/presentationml/2006/ole">
            <mc:AlternateContent xmlns:mc="http://schemas.openxmlformats.org/markup-compatibility/2006">
              <mc:Choice xmlns:v="urn:schemas-microsoft-com:vml" Requires="v">
                <p:oleObj spid="_x0000_s209937" name="Equation" r:id="rId5" imgW="4647960" imgH="342720" progId="Equation.DSMT4">
                  <p:embed/>
                </p:oleObj>
              </mc:Choice>
              <mc:Fallback>
                <p:oleObj name="Equation" r:id="rId5" imgW="4647960" imgH="342720" progId="Equation.DSMT4">
                  <p:embed/>
                  <p:pic>
                    <p:nvPicPr>
                      <p:cNvPr id="0" name=""/>
                      <p:cNvPicPr>
                        <a:picLocks noChangeAspect="1" noChangeArrowheads="1"/>
                      </p:cNvPicPr>
                      <p:nvPr/>
                    </p:nvPicPr>
                    <p:blipFill>
                      <a:blip r:embed="rId6"/>
                      <a:srcRect/>
                      <a:stretch>
                        <a:fillRect/>
                      </a:stretch>
                    </p:blipFill>
                    <p:spPr bwMode="auto">
                      <a:xfrm>
                        <a:off x="1515762" y="4509120"/>
                        <a:ext cx="6414095" cy="466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8135527"/>
      </p:ext>
    </p:extLst>
  </p:cSld>
  <p:clrMapOvr>
    <a:masterClrMapping/>
  </p:clrMapOvr>
  <p:transition>
    <p:cover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5C6A3D4-6B6E-4FE7-9DEB-16565AF4717A}" type="datetime1">
              <a:rPr lang="en-US" altLang="en-US" sz="1400"/>
              <a:pPr/>
              <a:t>4/16/2019</a:t>
            </a:fld>
            <a:endParaRPr lang="en-US" altLang="en-US" sz="1400"/>
          </a:p>
        </p:txBody>
      </p:sp>
      <p:sp>
        <p:nvSpPr>
          <p:cNvPr id="15364"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65"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66"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67"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68"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69"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0"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1"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2"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3"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4"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5"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6"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7"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78" name="Text Box 16"/>
          <p:cNvSpPr txBox="1">
            <a:spLocks noChangeArrowheads="1"/>
          </p:cNvSpPr>
          <p:nvPr/>
        </p:nvSpPr>
        <p:spPr bwMode="auto">
          <a:xfrm>
            <a:off x="661988" y="1268760"/>
            <a:ext cx="79248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288925">
              <a:defRPr sz="2000">
                <a:solidFill>
                  <a:schemeClr val="tx1"/>
                </a:solidFill>
                <a:latin typeface="Times New Roman" panose="02020603050405020304" pitchFamily="18" charset="0"/>
              </a:defRPr>
            </a:lvl1pPr>
            <a:lvl2pPr marL="736600" indent="-160338">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15938" indent="-342900">
              <a:spcBef>
                <a:spcPct val="50000"/>
              </a:spcBef>
              <a:buFont typeface="Arial" panose="020B0604020202020204" pitchFamily="34" charset="0"/>
              <a:buChar char="•"/>
            </a:pPr>
            <a:r>
              <a:rPr lang="en-US" altLang="en-US" b="1" dirty="0"/>
              <a:t>In ICP, countries within a region are all given a list of products with well specified product characteristics for purposes of price collection. </a:t>
            </a:r>
          </a:p>
          <a:p>
            <a:pPr marL="515938" indent="-342900">
              <a:spcBef>
                <a:spcPct val="50000"/>
              </a:spcBef>
              <a:buFont typeface="Arial" panose="020B0604020202020204" pitchFamily="34" charset="0"/>
              <a:buChar char="•"/>
            </a:pPr>
            <a:r>
              <a:rPr lang="en-US" altLang="en-US" b="1" dirty="0"/>
              <a:t>Price tableau is usually incomplete – can be quite sparse.</a:t>
            </a:r>
          </a:p>
          <a:p>
            <a:pPr marL="515938" indent="-342900">
              <a:spcBef>
                <a:spcPct val="50000"/>
              </a:spcBef>
              <a:buFont typeface="Arial" panose="020B0604020202020204" pitchFamily="34" charset="0"/>
              <a:buChar char="•"/>
            </a:pPr>
            <a:r>
              <a:rPr lang="en-AU" altLang="en-US" b="1" dirty="0"/>
              <a:t>The CPD model can be applied to the incomplete price data provided data are not too sparse.</a:t>
            </a:r>
            <a:endParaRPr lang="en-US" altLang="en-US" b="1" dirty="0"/>
          </a:p>
          <a:p>
            <a:pPr marL="515938" indent="-342900">
              <a:spcBef>
                <a:spcPct val="50000"/>
              </a:spcBef>
              <a:buFont typeface="Arial" panose="020B0604020202020204" pitchFamily="34" charset="0"/>
              <a:buChar char="•"/>
            </a:pPr>
            <a:r>
              <a:rPr lang="en-US" altLang="en-US" b="1" dirty="0"/>
              <a:t>The paper states a few conditions under which the CPD regression model can provide estimates of all the parameters when one linear restriction is imposed.</a:t>
            </a:r>
          </a:p>
          <a:p>
            <a:pPr marL="515938" indent="-342900">
              <a:spcBef>
                <a:spcPct val="50000"/>
              </a:spcBef>
              <a:buFont typeface="Arial" panose="020B0604020202020204" pitchFamily="34" charset="0"/>
              <a:buChar char="•"/>
            </a:pPr>
            <a:r>
              <a:rPr lang="en-US" altLang="en-US" b="1" dirty="0"/>
              <a:t>A necessary and sufficient condition for the CPD model to work is that the “graph” associated with the price data is connected.</a:t>
            </a:r>
          </a:p>
          <a:p>
            <a:pPr marL="515938" indent="-342900">
              <a:spcBef>
                <a:spcPct val="50000"/>
              </a:spcBef>
              <a:buFont typeface="Arial" panose="020B0604020202020204" pitchFamily="34" charset="0"/>
              <a:buChar char="•"/>
            </a:pPr>
            <a:r>
              <a:rPr lang="en-US" altLang="en-US" b="1" dirty="0"/>
              <a:t>The extent of sparseness influences the standard errors.</a:t>
            </a:r>
            <a:endParaRPr lang="en-AU" altLang="en-US" b="1" dirty="0"/>
          </a:p>
        </p:txBody>
      </p:sp>
      <p:sp>
        <p:nvSpPr>
          <p:cNvPr id="353297" name="Text Box 17"/>
          <p:cNvSpPr txBox="1">
            <a:spLocks noChangeArrowheads="1"/>
          </p:cNvSpPr>
          <p:nvPr/>
        </p:nvSpPr>
        <p:spPr bwMode="auto">
          <a:xfrm>
            <a:off x="755650" y="26035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a:solidFill>
                  <a:srgbClr val="C00000"/>
                </a:solidFill>
                <a:latin typeface="+mj-lt"/>
              </a:rPr>
              <a:t>CPD with incomplete price data</a:t>
            </a:r>
          </a:p>
        </p:txBody>
      </p:sp>
      <p:sp>
        <p:nvSpPr>
          <p:cNvPr id="15380"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81" name="Rectangle 20"/>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538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70880549"/>
      </p:ext>
    </p:extLst>
  </p:cSld>
  <p:clrMapOvr>
    <a:masterClrMapping/>
  </p:clrMapOvr>
  <p:transition>
    <p:cover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D6A5DB3-2ED1-4F6C-A1A2-0F64C35234B4}" type="datetime1">
              <a:rPr lang="en-US" altLang="en-US" sz="1400"/>
              <a:pPr/>
              <a:t>4/16/2019</a:t>
            </a:fld>
            <a:endParaRPr lang="en-US" altLang="en-US" sz="1400"/>
          </a:p>
        </p:txBody>
      </p:sp>
      <p:sp>
        <p:nvSpPr>
          <p:cNvPr id="16388"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89"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0"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1"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2"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3"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4"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6"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7"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8"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9"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0"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1"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2" name="Text Box 16"/>
          <p:cNvSpPr txBox="1">
            <a:spLocks noChangeArrowheads="1"/>
          </p:cNvSpPr>
          <p:nvPr/>
        </p:nvSpPr>
        <p:spPr bwMode="auto">
          <a:xfrm>
            <a:off x="609600" y="1150977"/>
            <a:ext cx="79248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288925">
              <a:defRPr sz="2000">
                <a:solidFill>
                  <a:schemeClr val="tx1"/>
                </a:solidFill>
                <a:latin typeface="Times New Roman" panose="02020603050405020304" pitchFamily="18" charset="0"/>
              </a:defRPr>
            </a:lvl1pPr>
            <a:lvl2pPr marL="736600" indent="-160338">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15938" indent="-342900">
              <a:spcBef>
                <a:spcPct val="50000"/>
              </a:spcBef>
              <a:buFont typeface="Arial" panose="020B0604020202020204" pitchFamily="34" charset="0"/>
              <a:buChar char="•"/>
            </a:pPr>
            <a:r>
              <a:rPr lang="en-US" altLang="en-US" b="1" dirty="0"/>
              <a:t>Role of CPD as a filler of missing price data</a:t>
            </a:r>
          </a:p>
          <a:p>
            <a:pPr marL="919162" lvl="1" indent="-342900">
              <a:spcBef>
                <a:spcPct val="50000"/>
              </a:spcBef>
              <a:buFont typeface="Arial" panose="020B0604020202020204" pitchFamily="34" charset="0"/>
              <a:buChar char="•"/>
            </a:pPr>
            <a:r>
              <a:rPr lang="en-US" altLang="en-US" b="1" dirty="0"/>
              <a:t>Once the CPD model is estimated with available data, it can be used in filling gaps with predicted prices – original idea of Summers (1973).</a:t>
            </a:r>
          </a:p>
          <a:p>
            <a:pPr marL="919162" lvl="1" indent="-342900">
              <a:spcBef>
                <a:spcPct val="50000"/>
              </a:spcBef>
              <a:buFont typeface="Arial" panose="020B0604020202020204" pitchFamily="34" charset="0"/>
              <a:buChar char="•"/>
            </a:pPr>
            <a:r>
              <a:rPr lang="en-US" altLang="en-US" b="1" dirty="0">
                <a:solidFill>
                  <a:srgbClr val="0066FF"/>
                </a:solidFill>
              </a:rPr>
              <a:t>Once the price tableau is complete after filling gaps, it is possible to use </a:t>
            </a:r>
            <a:r>
              <a:rPr lang="en-US" altLang="en-US" b="1" dirty="0" smtClean="0">
                <a:solidFill>
                  <a:srgbClr val="0066FF"/>
                </a:solidFill>
              </a:rPr>
              <a:t>GEKS </a:t>
            </a:r>
            <a:r>
              <a:rPr lang="en-US" altLang="en-US" b="1" dirty="0">
                <a:solidFill>
                  <a:srgbClr val="0066FF"/>
                </a:solidFill>
              </a:rPr>
              <a:t>on the full data set.</a:t>
            </a:r>
          </a:p>
          <a:p>
            <a:pPr marL="919162" lvl="1" indent="-342900">
              <a:spcBef>
                <a:spcPct val="50000"/>
              </a:spcBef>
              <a:buFont typeface="Arial" panose="020B0604020202020204" pitchFamily="34" charset="0"/>
              <a:buChar char="•"/>
            </a:pPr>
            <a:r>
              <a:rPr lang="en-US" altLang="en-US" b="1" dirty="0" smtClean="0"/>
              <a:t>Rao (2004) showed </a:t>
            </a:r>
            <a:r>
              <a:rPr lang="en-US" altLang="en-US" b="1" dirty="0"/>
              <a:t>that the </a:t>
            </a:r>
            <a:r>
              <a:rPr lang="en-US" altLang="en-US" b="1" dirty="0" smtClean="0"/>
              <a:t>GEKS </a:t>
            </a:r>
            <a:r>
              <a:rPr lang="en-US" altLang="en-US" b="1" dirty="0"/>
              <a:t>PPPs derived using CPD fillers are identical to the PPPs estimated from the CPD model on incomplete data.</a:t>
            </a:r>
          </a:p>
          <a:p>
            <a:pPr marL="919162" lvl="1" indent="-342900">
              <a:spcBef>
                <a:spcPct val="50000"/>
              </a:spcBef>
              <a:buFont typeface="Arial" panose="020B0604020202020204" pitchFamily="34" charset="0"/>
              <a:buChar char="•"/>
            </a:pPr>
            <a:r>
              <a:rPr lang="en-US" altLang="en-US" b="1" dirty="0">
                <a:solidFill>
                  <a:srgbClr val="0066FF"/>
                </a:solidFill>
              </a:rPr>
              <a:t>This follows from the fact that the regression estimates do not change if we augment price tableau with predictions from the </a:t>
            </a:r>
            <a:r>
              <a:rPr lang="en-US" altLang="en-US" b="1" dirty="0" smtClean="0">
                <a:solidFill>
                  <a:srgbClr val="0066FF"/>
                </a:solidFill>
              </a:rPr>
              <a:t>GCPD </a:t>
            </a:r>
            <a:r>
              <a:rPr lang="en-US" altLang="en-US" b="1" dirty="0">
                <a:solidFill>
                  <a:srgbClr val="0066FF"/>
                </a:solidFill>
              </a:rPr>
              <a:t>– no free lunch!</a:t>
            </a:r>
          </a:p>
          <a:p>
            <a:pPr marL="919162" lvl="1" indent="-342900">
              <a:spcBef>
                <a:spcPct val="50000"/>
              </a:spcBef>
              <a:buFont typeface="Arial" panose="020B0604020202020204" pitchFamily="34" charset="0"/>
              <a:buChar char="•"/>
            </a:pPr>
            <a:r>
              <a:rPr lang="en-US" altLang="en-US" b="1" dirty="0"/>
              <a:t>However, </a:t>
            </a:r>
            <a:r>
              <a:rPr lang="en-US" altLang="en-US" b="1" dirty="0" smtClean="0"/>
              <a:t>GEKS </a:t>
            </a:r>
            <a:r>
              <a:rPr lang="en-US" altLang="en-US" b="1" dirty="0"/>
              <a:t>applied on incomplete data and </a:t>
            </a:r>
            <a:r>
              <a:rPr lang="en-US" altLang="en-US" b="1" dirty="0" smtClean="0"/>
              <a:t>GEKS </a:t>
            </a:r>
            <a:r>
              <a:rPr lang="en-US" altLang="en-US" b="1" dirty="0"/>
              <a:t>applied to filled data </a:t>
            </a:r>
            <a:r>
              <a:rPr lang="en-US" altLang="en-US" b="1" dirty="0" smtClean="0"/>
              <a:t>differ – this means CPD is superior to GEKS</a:t>
            </a:r>
            <a:endParaRPr lang="en-AU" altLang="en-US" b="1" dirty="0"/>
          </a:p>
        </p:txBody>
      </p:sp>
      <p:sp>
        <p:nvSpPr>
          <p:cNvPr id="16404"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5" name="Rectangle 1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3" name="Text Box 17"/>
          <p:cNvSpPr txBox="1">
            <a:spLocks noChangeArrowheads="1"/>
          </p:cNvSpPr>
          <p:nvPr/>
        </p:nvSpPr>
        <p:spPr bwMode="auto">
          <a:xfrm>
            <a:off x="755650" y="26035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a:solidFill>
                  <a:srgbClr val="C00000"/>
                </a:solidFill>
                <a:latin typeface="+mj-lt"/>
              </a:rPr>
              <a:t>CPD with incomplete price data</a:t>
            </a:r>
          </a:p>
        </p:txBody>
      </p:sp>
    </p:spTree>
    <p:extLst>
      <p:ext uri="{BB962C8B-B14F-4D97-AF65-F5344CB8AC3E}">
        <p14:creationId xmlns:p14="http://schemas.microsoft.com/office/powerpoint/2010/main" val="3563361560"/>
      </p:ext>
    </p:extLst>
  </p:cSld>
  <p:clrMapOvr>
    <a:masterClrMapping/>
  </p:clrMapOvr>
  <p:transition>
    <p:cover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CE6A30-428B-4199-AE63-B11CF8144CAD}" type="datetime1">
              <a:rPr lang="en-US" altLang="en-US" sz="1400"/>
              <a:pPr/>
              <a:t>4/16/2019</a:t>
            </a:fld>
            <a:endParaRPr lang="en-US" altLang="en-US" sz="1400" dirty="0"/>
          </a:p>
        </p:txBody>
      </p:sp>
      <p:sp>
        <p:nvSpPr>
          <p:cNvPr id="10244" name="Rectangle 4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5" name="Rectangle 46"/>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6" name="Rectangle 4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7" name="Rectangle 5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8" name="Rectangle 5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49" name="Rectangle 5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0" name="Rectangle 5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1" name="Rectangle 5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2" name="Rectangle 6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3" name="Rectangle 6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4" name="Rectangle 64"/>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5" name="Rectangle 66"/>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6" name="Rectangle 6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0257" name="Rectangle 7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337994" name="Text Box 74"/>
          <p:cNvSpPr txBox="1">
            <a:spLocks noChangeArrowheads="1"/>
          </p:cNvSpPr>
          <p:nvPr/>
        </p:nvSpPr>
        <p:spPr bwMode="auto">
          <a:xfrm>
            <a:off x="1019189" y="302418"/>
            <a:ext cx="693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CPD Model above basic heading level.</a:t>
            </a:r>
            <a:endParaRPr lang="en-AU" altLang="en-US" b="1" dirty="0">
              <a:solidFill>
                <a:srgbClr val="C00000"/>
              </a:solidFill>
              <a:latin typeface="+mj-lt"/>
            </a:endParaRPr>
          </a:p>
        </p:txBody>
      </p:sp>
      <p:sp>
        <p:nvSpPr>
          <p:cNvPr id="10264" name="Rectangle 8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 name="TextBox 1"/>
          <p:cNvSpPr txBox="1"/>
          <p:nvPr/>
        </p:nvSpPr>
        <p:spPr>
          <a:xfrm>
            <a:off x="932857" y="1245747"/>
            <a:ext cx="7106864" cy="5324535"/>
          </a:xfrm>
          <a:prstGeom prst="rect">
            <a:avLst/>
          </a:prstGeom>
          <a:noFill/>
        </p:spPr>
        <p:txBody>
          <a:bodyPr wrap="square" rtlCol="0">
            <a:spAutoFit/>
          </a:bodyPr>
          <a:lstStyle/>
          <a:p>
            <a:r>
              <a:rPr lang="en-US" sz="2000" b="1" dirty="0" smtClean="0">
                <a:solidFill>
                  <a:schemeClr val="tx1"/>
                </a:solidFill>
                <a:latin typeface="+mn-lt"/>
              </a:rPr>
              <a:t>We consider the same CPD model and its regression model:</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pPr marL="342900" indent="-342900">
              <a:buFont typeface="Arial" panose="020B0604020202020204" pitchFamily="34" charset="0"/>
              <a:buChar char="•"/>
            </a:pPr>
            <a:r>
              <a:rPr lang="en-US" sz="2000" b="1" dirty="0" smtClean="0">
                <a:solidFill>
                  <a:srgbClr val="0066FF"/>
                </a:solidFill>
                <a:latin typeface="+mn-lt"/>
              </a:rPr>
              <a:t>For aggregation above the basic heading level, we have 155 basic headings at GDP level. This means that </a:t>
            </a:r>
            <a:r>
              <a:rPr lang="en-US" sz="2000" b="1" i="1" dirty="0" smtClean="0">
                <a:solidFill>
                  <a:srgbClr val="0066FF"/>
                </a:solidFill>
                <a:latin typeface="+mn-lt"/>
              </a:rPr>
              <a:t>M</a:t>
            </a:r>
            <a:r>
              <a:rPr lang="en-US" sz="2000" b="1" dirty="0" smtClean="0">
                <a:solidFill>
                  <a:srgbClr val="0066FF"/>
                </a:solidFill>
                <a:latin typeface="+mn-lt"/>
              </a:rPr>
              <a:t> =155. </a:t>
            </a:r>
          </a:p>
          <a:p>
            <a:pPr marL="342900" indent="-342900">
              <a:buFont typeface="Arial" panose="020B0604020202020204" pitchFamily="34" charset="0"/>
              <a:buChar char="•"/>
            </a:pPr>
            <a:r>
              <a:rPr lang="en-US" sz="2000" b="1" dirty="0" smtClean="0">
                <a:solidFill>
                  <a:schemeClr val="tx1"/>
                </a:solidFill>
                <a:latin typeface="+mn-lt"/>
              </a:rPr>
              <a:t>Price data are available, in the form of basic heading PPPs or reference PPPs, for all the basic headings.</a:t>
            </a:r>
          </a:p>
          <a:p>
            <a:pPr marL="342900" indent="-342900">
              <a:buFont typeface="Arial" panose="020B0604020202020204" pitchFamily="34" charset="0"/>
              <a:buChar char="•"/>
            </a:pPr>
            <a:r>
              <a:rPr lang="en-US" sz="2000" b="1" dirty="0" smtClean="0">
                <a:solidFill>
                  <a:srgbClr val="0066FF"/>
                </a:solidFill>
                <a:latin typeface="+mn-lt"/>
              </a:rPr>
              <a:t>We also have expenditure and, therefore quantity data available for each commodity in each country. Some expenditures may be zero.</a:t>
            </a:r>
          </a:p>
          <a:p>
            <a:pPr marL="342900" indent="-342900">
              <a:buFont typeface="Arial" panose="020B0604020202020204" pitchFamily="34" charset="0"/>
              <a:buChar char="•"/>
            </a:pPr>
            <a:r>
              <a:rPr lang="en-US" sz="2000" b="1" dirty="0" smtClean="0">
                <a:solidFill>
                  <a:schemeClr val="tx1"/>
                </a:solidFill>
                <a:latin typeface="+mn-lt"/>
              </a:rPr>
              <a:t>This means that we have measures of importance of each item in the form of expenditure share weights.</a:t>
            </a:r>
          </a:p>
          <a:p>
            <a:pPr marL="342900" indent="-342900">
              <a:buFont typeface="Arial" panose="020B0604020202020204" pitchFamily="34" charset="0"/>
              <a:buChar char="•"/>
            </a:pPr>
            <a:r>
              <a:rPr lang="en-US" sz="2000" b="1" dirty="0" smtClean="0">
                <a:solidFill>
                  <a:srgbClr val="0066FF"/>
                </a:solidFill>
                <a:latin typeface="+mn-lt"/>
              </a:rPr>
              <a:t>We can use weighted least squares method  or weighted CPD</a:t>
            </a:r>
          </a:p>
        </p:txBody>
      </p:sp>
      <p:graphicFrame>
        <p:nvGraphicFramePr>
          <p:cNvPr id="30" name="Object 23"/>
          <p:cNvGraphicFramePr>
            <a:graphicFrameLocks noChangeAspect="1"/>
          </p:cNvGraphicFramePr>
          <p:nvPr/>
        </p:nvGraphicFramePr>
        <p:xfrm>
          <a:off x="1835696" y="1743452"/>
          <a:ext cx="4320479" cy="434717"/>
        </p:xfrm>
        <a:graphic>
          <a:graphicData uri="http://schemas.openxmlformats.org/presentationml/2006/ole">
            <mc:AlternateContent xmlns:mc="http://schemas.openxmlformats.org/markup-compatibility/2006">
              <mc:Choice xmlns:v="urn:schemas-microsoft-com:vml" Requires="v">
                <p:oleObj spid="_x0000_s210967" name="Equation" r:id="rId3" imgW="3314520" imgH="241200" progId="Equation.DSMT4">
                  <p:embed/>
                </p:oleObj>
              </mc:Choice>
              <mc:Fallback>
                <p:oleObj name="Equation" r:id="rId3" imgW="3314520" imgH="241200" progId="Equation.DSMT4">
                  <p:embed/>
                  <p:pic>
                    <p:nvPicPr>
                      <p:cNvPr id="0" name=""/>
                      <p:cNvPicPr>
                        <a:picLocks noChangeAspect="1" noChangeArrowheads="1"/>
                      </p:cNvPicPr>
                      <p:nvPr/>
                    </p:nvPicPr>
                    <p:blipFill>
                      <a:blip r:embed="rId4"/>
                      <a:srcRect/>
                      <a:stretch>
                        <a:fillRect/>
                      </a:stretch>
                    </p:blipFill>
                    <p:spPr bwMode="auto">
                      <a:xfrm>
                        <a:off x="1835696" y="1743452"/>
                        <a:ext cx="4320479" cy="434717"/>
                      </a:xfrm>
                      <a:prstGeom prst="rect">
                        <a:avLst/>
                      </a:prstGeom>
                      <a:noFill/>
                      <a:ln>
                        <a:noFill/>
                      </a:ln>
                    </p:spPr>
                  </p:pic>
                </p:oleObj>
              </mc:Fallback>
            </mc:AlternateContent>
          </a:graphicData>
        </a:graphic>
      </p:graphicFrame>
      <p:graphicFrame>
        <p:nvGraphicFramePr>
          <p:cNvPr id="31" name="Object 21"/>
          <p:cNvGraphicFramePr>
            <a:graphicFrameLocks noChangeAspect="1"/>
          </p:cNvGraphicFramePr>
          <p:nvPr>
            <p:extLst/>
          </p:nvPr>
        </p:nvGraphicFramePr>
        <p:xfrm>
          <a:off x="921543" y="2301993"/>
          <a:ext cx="7300913" cy="423862"/>
        </p:xfrm>
        <a:graphic>
          <a:graphicData uri="http://schemas.openxmlformats.org/presentationml/2006/ole">
            <mc:AlternateContent xmlns:mc="http://schemas.openxmlformats.org/markup-compatibility/2006">
              <mc:Choice xmlns:v="urn:schemas-microsoft-com:vml" Requires="v">
                <p:oleObj spid="_x0000_s210968" name="Equation" r:id="rId5" imgW="4305240" imgH="253800" progId="Equation.DSMT4">
                  <p:embed/>
                </p:oleObj>
              </mc:Choice>
              <mc:Fallback>
                <p:oleObj name="Equation" r:id="rId5" imgW="4305240" imgH="253800" progId="Equation.DSMT4">
                  <p:embed/>
                  <p:pic>
                    <p:nvPicPr>
                      <p:cNvPr id="0" name=""/>
                      <p:cNvPicPr>
                        <a:picLocks noChangeAspect="1" noChangeArrowheads="1"/>
                      </p:cNvPicPr>
                      <p:nvPr/>
                    </p:nvPicPr>
                    <p:blipFill>
                      <a:blip r:embed="rId6"/>
                      <a:srcRect/>
                      <a:stretch>
                        <a:fillRect/>
                      </a:stretch>
                    </p:blipFill>
                    <p:spPr bwMode="auto">
                      <a:xfrm>
                        <a:off x="921543" y="2301993"/>
                        <a:ext cx="7300913" cy="423862"/>
                      </a:xfrm>
                      <a:prstGeom prst="rect">
                        <a:avLst/>
                      </a:prstGeom>
                      <a:noFill/>
                      <a:ln>
                        <a:noFill/>
                      </a:ln>
                    </p:spPr>
                  </p:pic>
                </p:oleObj>
              </mc:Fallback>
            </mc:AlternateContent>
          </a:graphicData>
        </a:graphic>
      </p:graphicFrame>
      <p:graphicFrame>
        <p:nvGraphicFramePr>
          <p:cNvPr id="23" name="Object 23"/>
          <p:cNvGraphicFramePr>
            <a:graphicFrameLocks noChangeAspect="1"/>
          </p:cNvGraphicFramePr>
          <p:nvPr>
            <p:extLst/>
          </p:nvPr>
        </p:nvGraphicFramePr>
        <p:xfrm>
          <a:off x="1871347" y="2849679"/>
          <a:ext cx="4068762" cy="476250"/>
        </p:xfrm>
        <a:graphic>
          <a:graphicData uri="http://schemas.openxmlformats.org/presentationml/2006/ole">
            <mc:AlternateContent xmlns:mc="http://schemas.openxmlformats.org/markup-compatibility/2006">
              <mc:Choice xmlns:v="urn:schemas-microsoft-com:vml" Requires="v">
                <p:oleObj spid="_x0000_s210969" name="Equation" r:id="rId7" imgW="2120760" imgH="253800" progId="Equation.DSMT4">
                  <p:embed/>
                </p:oleObj>
              </mc:Choice>
              <mc:Fallback>
                <p:oleObj name="Equation" r:id="rId7" imgW="2120760" imgH="253800" progId="Equation.DSMT4">
                  <p:embed/>
                  <p:pic>
                    <p:nvPicPr>
                      <p:cNvPr id="0" name=""/>
                      <p:cNvPicPr>
                        <a:picLocks noChangeAspect="1" noChangeArrowheads="1"/>
                      </p:cNvPicPr>
                      <p:nvPr/>
                    </p:nvPicPr>
                    <p:blipFill>
                      <a:blip r:embed="rId8"/>
                      <a:srcRect/>
                      <a:stretch>
                        <a:fillRect/>
                      </a:stretch>
                    </p:blipFill>
                    <p:spPr bwMode="auto">
                      <a:xfrm>
                        <a:off x="1871347" y="2849679"/>
                        <a:ext cx="4068762" cy="476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2490038"/>
      </p:ext>
    </p:extLst>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1393032" y="1143000"/>
            <a:ext cx="6607969" cy="628650"/>
          </a:xfrm>
          <a:noFill/>
          <a:ln>
            <a:miter lim="800000"/>
            <a:headEnd/>
            <a:tailEnd/>
          </a:ln>
        </p:spPr>
        <p:txBody>
          <a:bodyPr vert="horz" wrap="square" lIns="69056" tIns="34529" rIns="69056" bIns="34529" numCol="1" rtlCol="0" anchor="t" anchorCtr="0" compatLnSpc="1">
            <a:prstTxWarp prst="textNoShape">
              <a:avLst/>
            </a:prstTxWarp>
            <a:normAutofit/>
          </a:bodyPr>
          <a:lstStyle/>
          <a:p>
            <a:pPr algn="just" eaLnBrk="1" hangingPunct="1">
              <a:spcBef>
                <a:spcPct val="0"/>
              </a:spcBef>
              <a:buFontTx/>
              <a:buNone/>
            </a:pPr>
            <a:endParaRPr lang="en-US" dirty="0" smtClean="0"/>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fld id="{9530DDB1-B307-480F-B13A-C5B2BF100690}" type="slidenum">
              <a:rPr lang="en-AU" smtClean="0"/>
              <a:pPr/>
              <a:t>7</a:t>
            </a:fld>
            <a:endParaRPr lang="en-AU"/>
          </a:p>
        </p:txBody>
      </p:sp>
      <p:pic>
        <p:nvPicPr>
          <p:cNvPr id="3" name="Picture 2"/>
          <p:cNvPicPr>
            <a:picLocks noChangeAspect="1"/>
          </p:cNvPicPr>
          <p:nvPr/>
        </p:nvPicPr>
        <p:blipFill>
          <a:blip r:embed="rId3"/>
          <a:stretch>
            <a:fillRect/>
          </a:stretch>
        </p:blipFill>
        <p:spPr>
          <a:xfrm>
            <a:off x="2438400" y="1219200"/>
            <a:ext cx="3505200" cy="2631237"/>
          </a:xfrm>
          <a:prstGeom prst="rect">
            <a:avLst/>
          </a:prstGeom>
        </p:spPr>
      </p:pic>
      <p:sp>
        <p:nvSpPr>
          <p:cNvPr id="4" name="TextBox 3"/>
          <p:cNvSpPr txBox="1"/>
          <p:nvPr/>
        </p:nvSpPr>
        <p:spPr>
          <a:xfrm>
            <a:off x="1676400" y="533400"/>
            <a:ext cx="4953000" cy="523220"/>
          </a:xfrm>
          <a:prstGeom prst="rect">
            <a:avLst/>
          </a:prstGeom>
          <a:noFill/>
        </p:spPr>
        <p:txBody>
          <a:bodyPr wrap="square" rtlCol="0">
            <a:spAutoFit/>
          </a:bodyPr>
          <a:lstStyle/>
          <a:p>
            <a:pPr algn="ctr"/>
            <a:r>
              <a:rPr lang="en-US" sz="2800" b="1" dirty="0" smtClean="0">
                <a:solidFill>
                  <a:srgbClr val="C00000"/>
                </a:solidFill>
              </a:rPr>
              <a:t>Big Mac PPPs</a:t>
            </a:r>
            <a:endParaRPr lang="en-US" sz="2800" b="1" dirty="0">
              <a:solidFill>
                <a:srgbClr val="C00000"/>
              </a:solidFill>
            </a:endParaRPr>
          </a:p>
        </p:txBody>
      </p:sp>
      <p:pic>
        <p:nvPicPr>
          <p:cNvPr id="5" name="Picture 4"/>
          <p:cNvPicPr>
            <a:picLocks noChangeAspect="1"/>
          </p:cNvPicPr>
          <p:nvPr/>
        </p:nvPicPr>
        <p:blipFill>
          <a:blip r:embed="rId4"/>
          <a:stretch>
            <a:fillRect/>
          </a:stretch>
        </p:blipFill>
        <p:spPr>
          <a:xfrm>
            <a:off x="1066800" y="4038600"/>
            <a:ext cx="6934201" cy="1873220"/>
          </a:xfrm>
          <a:prstGeom prst="rect">
            <a:avLst/>
          </a:prstGeom>
        </p:spPr>
      </p:pic>
      <p:sp>
        <p:nvSpPr>
          <p:cNvPr id="6" name="TextBox 5"/>
          <p:cNvSpPr txBox="1"/>
          <p:nvPr/>
        </p:nvSpPr>
        <p:spPr>
          <a:xfrm>
            <a:off x="1041050" y="5911820"/>
            <a:ext cx="6934201" cy="338554"/>
          </a:xfrm>
          <a:prstGeom prst="rect">
            <a:avLst/>
          </a:prstGeom>
          <a:noFill/>
        </p:spPr>
        <p:txBody>
          <a:bodyPr wrap="square" rtlCol="0">
            <a:spAutoFit/>
          </a:bodyPr>
          <a:lstStyle/>
          <a:p>
            <a:r>
              <a:rPr lang="en-US" sz="1600" b="1" dirty="0" smtClean="0"/>
              <a:t>Italy                                           </a:t>
            </a:r>
            <a:r>
              <a:rPr lang="en-US" sz="1600" b="1" dirty="0" smtClean="0">
                <a:solidFill>
                  <a:srgbClr val="0070C0"/>
                </a:solidFill>
              </a:rPr>
              <a:t>3.85                          </a:t>
            </a:r>
            <a:r>
              <a:rPr lang="en-US" sz="1600" b="1" dirty="0" smtClean="0">
                <a:solidFill>
                  <a:srgbClr val="C00000"/>
                </a:solidFill>
              </a:rPr>
              <a:t>0.726                        </a:t>
            </a:r>
            <a:r>
              <a:rPr lang="en-US" sz="1600" b="1" dirty="0" smtClean="0"/>
              <a:t>0.82</a:t>
            </a:r>
            <a:endParaRPr lang="en-US" sz="1600" b="1" dirty="0"/>
          </a:p>
        </p:txBody>
      </p:sp>
    </p:spTree>
    <p:extLst>
      <p:ext uri="{BB962C8B-B14F-4D97-AF65-F5344CB8AC3E}">
        <p14:creationId xmlns:p14="http://schemas.microsoft.com/office/powerpoint/2010/main" val="193846438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D6A5DB3-2ED1-4F6C-A1A2-0F64C35234B4}" type="datetime1">
              <a:rPr lang="en-US" altLang="en-US" sz="1400"/>
              <a:pPr/>
              <a:t>4/16/2019</a:t>
            </a:fld>
            <a:endParaRPr lang="en-US" altLang="en-US" sz="1400"/>
          </a:p>
        </p:txBody>
      </p:sp>
      <p:sp>
        <p:nvSpPr>
          <p:cNvPr id="16388"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89"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0"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1"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2"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3"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4"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6"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7"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8"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9"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0"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1"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4"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5" name="Rectangle 1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3" name="Text Box 17"/>
          <p:cNvSpPr txBox="1">
            <a:spLocks noChangeArrowheads="1"/>
          </p:cNvSpPr>
          <p:nvPr/>
        </p:nvSpPr>
        <p:spPr bwMode="auto">
          <a:xfrm>
            <a:off x="755650" y="260350"/>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Weighted CPD for above basic heading level comparisons</a:t>
            </a:r>
            <a:endParaRPr lang="en-AU" altLang="en-US" b="1" dirty="0">
              <a:solidFill>
                <a:srgbClr val="C00000"/>
              </a:solidFill>
              <a:latin typeface="+mj-lt"/>
            </a:endParaRPr>
          </a:p>
        </p:txBody>
      </p:sp>
      <p:sp>
        <p:nvSpPr>
          <p:cNvPr id="2" name="TextBox 1"/>
          <p:cNvSpPr txBox="1"/>
          <p:nvPr/>
        </p:nvSpPr>
        <p:spPr>
          <a:xfrm>
            <a:off x="971600" y="1412776"/>
            <a:ext cx="7560840" cy="4401205"/>
          </a:xfrm>
          <a:prstGeom prst="rect">
            <a:avLst/>
          </a:prstGeom>
          <a:noFill/>
        </p:spPr>
        <p:txBody>
          <a:bodyPr wrap="square" rtlCol="0">
            <a:spAutoFit/>
          </a:bodyPr>
          <a:lstStyle/>
          <a:p>
            <a:r>
              <a:rPr lang="en-US" sz="2000" b="1" dirty="0" smtClean="0">
                <a:solidFill>
                  <a:schemeClr val="tx1"/>
                </a:solidFill>
                <a:latin typeface="+mn-lt"/>
              </a:rPr>
              <a:t>When expenditure data are available, we can use expenditure shares as weights. This means that we can minimize weighted sum of squares:</a:t>
            </a:r>
          </a:p>
          <a:p>
            <a:endParaRPr lang="en-US" sz="2000" b="1" dirty="0">
              <a:solidFill>
                <a:schemeClr val="tx1"/>
              </a:solidFill>
              <a:latin typeface="+mn-lt"/>
            </a:endParaRPr>
          </a:p>
          <a:p>
            <a:endParaRPr lang="en-US" sz="2000" b="1" dirty="0" smtClean="0">
              <a:solidFill>
                <a:schemeClr val="tx1"/>
              </a:solidFill>
              <a:latin typeface="+mn-lt"/>
            </a:endParaRPr>
          </a:p>
          <a:p>
            <a:r>
              <a:rPr lang="en-US" sz="2000" b="1" dirty="0" smtClean="0">
                <a:solidFill>
                  <a:schemeClr val="tx1"/>
                </a:solidFill>
                <a:latin typeface="+mn-lt"/>
              </a:rPr>
              <a:t>or in matrix form we minimize:</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chemeClr val="tx1"/>
                </a:solidFill>
                <a:latin typeface="+mn-lt"/>
              </a:rPr>
              <a:t>We can obtain weighted least squares estimator after fixing one of the </a:t>
            </a:r>
            <a:r>
              <a:rPr lang="en-US" sz="2000" b="1" dirty="0" smtClean="0">
                <a:solidFill>
                  <a:schemeClr val="tx1"/>
                </a:solidFill>
                <a:latin typeface="+mn-lt"/>
                <a:sym typeface="Symbol" panose="05050102010706020507" pitchFamily="18" charset="2"/>
              </a:rPr>
              <a:t>’s equal to zero.</a:t>
            </a:r>
          </a:p>
          <a:p>
            <a:endParaRPr lang="en-US" sz="2000" b="1" dirty="0">
              <a:solidFill>
                <a:schemeClr val="tx1"/>
              </a:solidFill>
              <a:latin typeface="+mn-lt"/>
              <a:sym typeface="Symbol" panose="05050102010706020507" pitchFamily="18" charset="2"/>
            </a:endParaRPr>
          </a:p>
          <a:p>
            <a:r>
              <a:rPr lang="en-US" sz="2000" b="1" dirty="0" smtClean="0">
                <a:solidFill>
                  <a:schemeClr val="tx1"/>
                </a:solidFill>
                <a:latin typeface="+mn-lt"/>
                <a:sym typeface="Symbol" panose="05050102010706020507" pitchFamily="18" charset="2"/>
              </a:rPr>
              <a:t>The normal equations of the weight least squares procedure are given in the next slide</a:t>
            </a:r>
            <a:endParaRPr lang="en-US" sz="2000" b="1" dirty="0">
              <a:solidFill>
                <a:schemeClr val="tx1"/>
              </a:solidFill>
              <a:latin typeface="+mn-lt"/>
            </a:endParaRPr>
          </a:p>
        </p:txBody>
      </p:sp>
      <p:graphicFrame>
        <p:nvGraphicFramePr>
          <p:cNvPr id="25" name="Object 21"/>
          <p:cNvGraphicFramePr>
            <a:graphicFrameLocks noChangeAspect="1"/>
          </p:cNvGraphicFramePr>
          <p:nvPr>
            <p:extLst/>
          </p:nvPr>
        </p:nvGraphicFramePr>
        <p:xfrm>
          <a:off x="1403648" y="2427582"/>
          <a:ext cx="6414095" cy="466000"/>
        </p:xfrm>
        <a:graphic>
          <a:graphicData uri="http://schemas.openxmlformats.org/presentationml/2006/ole">
            <mc:AlternateContent xmlns:mc="http://schemas.openxmlformats.org/markup-compatibility/2006">
              <mc:Choice xmlns:v="urn:schemas-microsoft-com:vml" Requires="v">
                <p:oleObj spid="_x0000_s211984" name="Equation" r:id="rId3" imgW="4647960" imgH="342720" progId="Equation.DSMT4">
                  <p:embed/>
                </p:oleObj>
              </mc:Choice>
              <mc:Fallback>
                <p:oleObj name="Equation" r:id="rId3" imgW="4647960" imgH="342720" progId="Equation.DSMT4">
                  <p:embed/>
                  <p:pic>
                    <p:nvPicPr>
                      <p:cNvPr id="0" name=""/>
                      <p:cNvPicPr>
                        <a:picLocks noChangeAspect="1" noChangeArrowheads="1"/>
                      </p:cNvPicPr>
                      <p:nvPr/>
                    </p:nvPicPr>
                    <p:blipFill>
                      <a:blip r:embed="rId4"/>
                      <a:srcRect/>
                      <a:stretch>
                        <a:fillRect/>
                      </a:stretch>
                    </p:blipFill>
                    <p:spPr bwMode="auto">
                      <a:xfrm>
                        <a:off x="1403648" y="2427582"/>
                        <a:ext cx="6414095" cy="466000"/>
                      </a:xfrm>
                      <a:prstGeom prst="rect">
                        <a:avLst/>
                      </a:prstGeom>
                      <a:noFill/>
                      <a:ln>
                        <a:noFill/>
                      </a:ln>
                    </p:spPr>
                  </p:pic>
                </p:oleObj>
              </mc:Fallback>
            </mc:AlternateContent>
          </a:graphicData>
        </a:graphic>
      </p:graphicFrame>
      <p:graphicFrame>
        <p:nvGraphicFramePr>
          <p:cNvPr id="26" name="Object 23"/>
          <p:cNvGraphicFramePr>
            <a:graphicFrameLocks noChangeAspect="1"/>
          </p:cNvGraphicFramePr>
          <p:nvPr>
            <p:extLst/>
          </p:nvPr>
        </p:nvGraphicFramePr>
        <p:xfrm>
          <a:off x="1639499" y="3413680"/>
          <a:ext cx="5395101" cy="703097"/>
        </p:xfrm>
        <a:graphic>
          <a:graphicData uri="http://schemas.openxmlformats.org/presentationml/2006/ole">
            <mc:AlternateContent xmlns:mc="http://schemas.openxmlformats.org/markup-compatibility/2006">
              <mc:Choice xmlns:v="urn:schemas-microsoft-com:vml" Requires="v">
                <p:oleObj spid="_x0000_s211985" name="Equation" r:id="rId5" imgW="3809880" imgH="507960" progId="Equation.DSMT4">
                  <p:embed/>
                </p:oleObj>
              </mc:Choice>
              <mc:Fallback>
                <p:oleObj name="Equation" r:id="rId5" imgW="3809880" imgH="507960" progId="Equation.DSMT4">
                  <p:embed/>
                  <p:pic>
                    <p:nvPicPr>
                      <p:cNvPr id="0" name=""/>
                      <p:cNvPicPr>
                        <a:picLocks noChangeAspect="1" noChangeArrowheads="1"/>
                      </p:cNvPicPr>
                      <p:nvPr/>
                    </p:nvPicPr>
                    <p:blipFill>
                      <a:blip r:embed="rId6"/>
                      <a:srcRect/>
                      <a:stretch>
                        <a:fillRect/>
                      </a:stretch>
                    </p:blipFill>
                    <p:spPr bwMode="auto">
                      <a:xfrm>
                        <a:off x="1639499" y="3413680"/>
                        <a:ext cx="5395101" cy="7030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13862100"/>
      </p:ext>
    </p:extLst>
  </p:cSld>
  <p:clrMapOvr>
    <a:masterClrMapping/>
  </p:clrMapOvr>
  <p:transition>
    <p:cover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D6A5DB3-2ED1-4F6C-A1A2-0F64C35234B4}" type="datetime1">
              <a:rPr lang="en-US" altLang="en-US" sz="1400"/>
              <a:pPr/>
              <a:t>4/16/2019</a:t>
            </a:fld>
            <a:endParaRPr lang="en-US" altLang="en-US" sz="1400"/>
          </a:p>
        </p:txBody>
      </p:sp>
      <p:sp>
        <p:nvSpPr>
          <p:cNvPr id="16388"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89"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0"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1"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2"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3"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4"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6"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7"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8"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399"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0"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1"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4"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5" name="Rectangle 1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40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3" name="Text Box 17"/>
          <p:cNvSpPr txBox="1">
            <a:spLocks noChangeArrowheads="1"/>
          </p:cNvSpPr>
          <p:nvPr/>
        </p:nvSpPr>
        <p:spPr bwMode="auto">
          <a:xfrm>
            <a:off x="755650" y="260350"/>
            <a:ext cx="716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b="1" dirty="0" smtClean="0">
                <a:solidFill>
                  <a:srgbClr val="C00000"/>
                </a:solidFill>
                <a:latin typeface="+mj-lt"/>
              </a:rPr>
              <a:t>Equivalence of Weighted CPD and Rao method</a:t>
            </a:r>
            <a:endParaRPr lang="en-AU" altLang="en-US" b="1" dirty="0">
              <a:solidFill>
                <a:srgbClr val="C00000"/>
              </a:solidFill>
              <a:latin typeface="+mj-lt"/>
            </a:endParaRPr>
          </a:p>
        </p:txBody>
      </p:sp>
      <p:sp>
        <p:nvSpPr>
          <p:cNvPr id="2" name="TextBox 1"/>
          <p:cNvSpPr txBox="1"/>
          <p:nvPr/>
        </p:nvSpPr>
        <p:spPr>
          <a:xfrm>
            <a:off x="971600" y="1412776"/>
            <a:ext cx="7560840" cy="5016758"/>
          </a:xfrm>
          <a:prstGeom prst="rect">
            <a:avLst/>
          </a:prstGeom>
          <a:noFill/>
        </p:spPr>
        <p:txBody>
          <a:bodyPr wrap="square" rtlCol="0">
            <a:spAutoFit/>
          </a:bodyPr>
          <a:lstStyle/>
          <a:p>
            <a:r>
              <a:rPr lang="en-US" sz="2000" b="1" dirty="0" smtClean="0">
                <a:solidFill>
                  <a:schemeClr val="tx1"/>
                </a:solidFill>
                <a:latin typeface="+mn-lt"/>
              </a:rPr>
              <a:t>It is quite easy to show that minimize weighted sum of squares:</a:t>
            </a:r>
          </a:p>
          <a:p>
            <a:endParaRPr lang="en-US" sz="2000" b="1" dirty="0">
              <a:solidFill>
                <a:schemeClr val="tx1"/>
              </a:solidFill>
              <a:latin typeface="+mn-lt"/>
            </a:endParaRPr>
          </a:p>
          <a:p>
            <a:endParaRPr lang="en-US" sz="2000" b="1" dirty="0" smtClean="0">
              <a:solidFill>
                <a:schemeClr val="tx1"/>
              </a:solidFill>
              <a:latin typeface="+mn-lt"/>
            </a:endParaRPr>
          </a:p>
          <a:p>
            <a:r>
              <a:rPr lang="en-US" sz="2000" b="1" dirty="0" smtClean="0">
                <a:solidFill>
                  <a:srgbClr val="0066FF"/>
                </a:solidFill>
                <a:latin typeface="+mn-lt"/>
              </a:rPr>
              <a:t>with respect to the unknown parameters leads to the following system of normal equations:</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r>
              <a:rPr lang="en-US" sz="2000" b="1" dirty="0" smtClean="0">
                <a:solidFill>
                  <a:srgbClr val="0066FF"/>
                </a:solidFill>
                <a:latin typeface="+mn-lt"/>
              </a:rPr>
              <a:t>If these are written in PPP and P’s, we have</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a:solidFill>
                <a:schemeClr val="tx1"/>
              </a:solidFill>
              <a:latin typeface="+mn-lt"/>
            </a:endParaRPr>
          </a:p>
          <a:p>
            <a:r>
              <a:rPr lang="en-US" sz="2000" b="1" dirty="0" smtClean="0">
                <a:solidFill>
                  <a:schemeClr val="tx1"/>
                </a:solidFill>
                <a:latin typeface="+mn-lt"/>
              </a:rPr>
              <a:t>These equations are identical to the equations that determine the Rao (1990) system – this establishes equivalence of the two systems.</a:t>
            </a:r>
          </a:p>
        </p:txBody>
      </p:sp>
      <p:graphicFrame>
        <p:nvGraphicFramePr>
          <p:cNvPr id="25" name="Object 21"/>
          <p:cNvGraphicFramePr>
            <a:graphicFrameLocks noChangeAspect="1"/>
          </p:cNvGraphicFramePr>
          <p:nvPr>
            <p:extLst/>
          </p:nvPr>
        </p:nvGraphicFramePr>
        <p:xfrm>
          <a:off x="1364952" y="1777633"/>
          <a:ext cx="6414095" cy="466000"/>
        </p:xfrm>
        <a:graphic>
          <a:graphicData uri="http://schemas.openxmlformats.org/presentationml/2006/ole">
            <mc:AlternateContent xmlns:mc="http://schemas.openxmlformats.org/markup-compatibility/2006">
              <mc:Choice xmlns:v="urn:schemas-microsoft-com:vml" Requires="v">
                <p:oleObj spid="_x0000_s213008" name="Equation" r:id="rId3" imgW="4647960" imgH="342720" progId="Equation.DSMT4">
                  <p:embed/>
                </p:oleObj>
              </mc:Choice>
              <mc:Fallback>
                <p:oleObj name="Equation" r:id="rId3" imgW="4647960" imgH="342720" progId="Equation.DSMT4">
                  <p:embed/>
                  <p:pic>
                    <p:nvPicPr>
                      <p:cNvPr id="0" name=""/>
                      <p:cNvPicPr>
                        <a:picLocks noChangeAspect="1" noChangeArrowheads="1"/>
                      </p:cNvPicPr>
                      <p:nvPr/>
                    </p:nvPicPr>
                    <p:blipFill>
                      <a:blip r:embed="rId4"/>
                      <a:srcRect/>
                      <a:stretch>
                        <a:fillRect/>
                      </a:stretch>
                    </p:blipFill>
                    <p:spPr bwMode="auto">
                      <a:xfrm>
                        <a:off x="1364952" y="1777633"/>
                        <a:ext cx="6414095" cy="46600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2483767" y="3135914"/>
          <a:ext cx="4274426" cy="941158"/>
        </p:xfrm>
        <a:graphic>
          <a:graphicData uri="http://schemas.openxmlformats.org/presentationml/2006/ole">
            <mc:AlternateContent xmlns:mc="http://schemas.openxmlformats.org/markup-compatibility/2006">
              <mc:Choice xmlns:v="urn:schemas-microsoft-com:vml" Requires="v">
                <p:oleObj spid="_x0000_s213009" name="Equation" r:id="rId5" imgW="2768400" imgH="609480" progId="Equation.DSMT4">
                  <p:embed/>
                </p:oleObj>
              </mc:Choice>
              <mc:Fallback>
                <p:oleObj name="Equation" r:id="rId5" imgW="2768400" imgH="609480" progId="Equation.DSMT4">
                  <p:embed/>
                  <p:pic>
                    <p:nvPicPr>
                      <p:cNvPr id="0" name=""/>
                      <p:cNvPicPr/>
                      <p:nvPr/>
                    </p:nvPicPr>
                    <p:blipFill>
                      <a:blip r:embed="rId6"/>
                      <a:stretch>
                        <a:fillRect/>
                      </a:stretch>
                    </p:blipFill>
                    <p:spPr>
                      <a:xfrm>
                        <a:off x="2483767" y="3135914"/>
                        <a:ext cx="4274426" cy="941158"/>
                      </a:xfrm>
                      <a:prstGeom prst="rect">
                        <a:avLst/>
                      </a:prstGeom>
                    </p:spPr>
                  </p:pic>
                </p:oleObj>
              </mc:Fallback>
            </mc:AlternateContent>
          </a:graphicData>
        </a:graphic>
      </p:graphicFrame>
      <p:pic>
        <p:nvPicPr>
          <p:cNvPr id="4" name="Picture 3"/>
          <p:cNvPicPr>
            <a:picLocks noChangeAspect="1"/>
          </p:cNvPicPr>
          <p:nvPr/>
        </p:nvPicPr>
        <p:blipFill>
          <a:blip r:embed="rId7"/>
          <a:stretch>
            <a:fillRect/>
          </a:stretch>
        </p:blipFill>
        <p:spPr>
          <a:xfrm>
            <a:off x="1547663" y="4549736"/>
            <a:ext cx="2216137" cy="925420"/>
          </a:xfrm>
          <a:prstGeom prst="rect">
            <a:avLst/>
          </a:prstGeom>
        </p:spPr>
      </p:pic>
      <p:pic>
        <p:nvPicPr>
          <p:cNvPr id="5" name="Picture 4"/>
          <p:cNvPicPr>
            <a:picLocks noChangeAspect="1"/>
          </p:cNvPicPr>
          <p:nvPr/>
        </p:nvPicPr>
        <p:blipFill>
          <a:blip r:embed="rId8"/>
          <a:stretch>
            <a:fillRect/>
          </a:stretch>
        </p:blipFill>
        <p:spPr>
          <a:xfrm>
            <a:off x="3967064" y="4593616"/>
            <a:ext cx="1902834" cy="881539"/>
          </a:xfrm>
          <a:prstGeom prst="rect">
            <a:avLst/>
          </a:prstGeom>
        </p:spPr>
      </p:pic>
    </p:spTree>
    <p:extLst>
      <p:ext uri="{BB962C8B-B14F-4D97-AF65-F5344CB8AC3E}">
        <p14:creationId xmlns:p14="http://schemas.microsoft.com/office/powerpoint/2010/main" val="3186316712"/>
      </p:ext>
    </p:extLst>
  </p:cSld>
  <p:clrMapOvr>
    <a:masterClrMapping/>
  </p:clrMapOvr>
  <p:transition>
    <p:cover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6D3C1BC-14EB-4438-8324-BB1D05A8281D}" type="datetime1">
              <a:rPr lang="en-US" altLang="en-US" sz="1400"/>
              <a:pPr/>
              <a:t>4/16/2019</a:t>
            </a:fld>
            <a:endParaRPr lang="en-US" altLang="en-US" sz="1400"/>
          </a:p>
        </p:txBody>
      </p:sp>
      <p:sp>
        <p:nvSpPr>
          <p:cNvPr id="18435" name="Slide Number Placeholder 4"/>
          <p:cNvSpPr>
            <a:spLocks noGrp="1"/>
          </p:cNvSpPr>
          <p:nvPr>
            <p:ph type="sldNum" sz="quarter" idx="4294967295"/>
          </p:nvPr>
        </p:nvSpPr>
        <p:spPr>
          <a:xfrm>
            <a:off x="6553200" y="6399213"/>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A5F03FA-6376-4414-9CC8-0841E8141E84}" type="slidenum">
              <a:rPr lang="en-US" altLang="en-US" sz="1400"/>
              <a:pPr/>
              <a:t>72</a:t>
            </a:fld>
            <a:endParaRPr lang="en-US" altLang="en-US" sz="1400"/>
          </a:p>
        </p:txBody>
      </p:sp>
      <p:sp>
        <p:nvSpPr>
          <p:cNvPr id="18436"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37"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38"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39"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0"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1"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2"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3"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4"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5"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6"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7"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8"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49"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50" name="Text Box 16"/>
          <p:cNvSpPr txBox="1">
            <a:spLocks noChangeArrowheads="1"/>
          </p:cNvSpPr>
          <p:nvPr/>
        </p:nvSpPr>
        <p:spPr bwMode="auto">
          <a:xfrm>
            <a:off x="251520" y="1050924"/>
            <a:ext cx="7924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288925">
              <a:defRPr sz="2000">
                <a:solidFill>
                  <a:schemeClr val="tx1"/>
                </a:solidFill>
                <a:latin typeface="Times New Roman" panose="02020603050405020304" pitchFamily="18" charset="0"/>
              </a:defRPr>
            </a:lvl1pPr>
            <a:lvl2pPr marL="736600" indent="-160338">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15938" indent="-342900">
              <a:spcBef>
                <a:spcPct val="50000"/>
              </a:spcBef>
              <a:buFont typeface="Arial" panose="020B0604020202020204" pitchFamily="34" charset="0"/>
              <a:buChar char="•"/>
            </a:pPr>
            <a:r>
              <a:rPr lang="en-US" altLang="en-US" b="1" dirty="0"/>
              <a:t>Use expenditure share weights – this is consistent with Theil (1967) formulation that is consistent with standard index number practice.</a:t>
            </a:r>
          </a:p>
          <a:p>
            <a:pPr marL="919162" lvl="1" indent="-342900">
              <a:spcBef>
                <a:spcPct val="50000"/>
              </a:spcBef>
              <a:buFont typeface="Arial" panose="020B0604020202020204" pitchFamily="34" charset="0"/>
              <a:buChar char="•"/>
            </a:pPr>
            <a:r>
              <a:rPr lang="en-US" altLang="en-US" b="1" dirty="0">
                <a:solidFill>
                  <a:srgbClr val="0066FF"/>
                </a:solidFill>
              </a:rPr>
              <a:t>Rao </a:t>
            </a:r>
            <a:r>
              <a:rPr lang="en-US" altLang="en-US" b="1" dirty="0" smtClean="0">
                <a:solidFill>
                  <a:srgbClr val="0066FF"/>
                </a:solidFill>
              </a:rPr>
              <a:t>(2005) </a:t>
            </a:r>
            <a:r>
              <a:rPr lang="en-US" altLang="en-US" b="1" dirty="0">
                <a:solidFill>
                  <a:srgbClr val="0066FF"/>
                </a:solidFill>
              </a:rPr>
              <a:t>has shown that the weighted CPD results in PPPs that are identical to those derived from an expenditure-share weighted logarithmic version of the Geary-</a:t>
            </a:r>
            <a:r>
              <a:rPr lang="en-US" altLang="en-US" b="1" dirty="0" err="1">
                <a:solidFill>
                  <a:srgbClr val="0066FF"/>
                </a:solidFill>
              </a:rPr>
              <a:t>Khamis</a:t>
            </a:r>
            <a:r>
              <a:rPr lang="en-US" altLang="en-US" b="1" dirty="0">
                <a:solidFill>
                  <a:srgbClr val="0066FF"/>
                </a:solidFill>
              </a:rPr>
              <a:t> method discussed in Rao (1990).</a:t>
            </a:r>
          </a:p>
          <a:p>
            <a:pPr marL="919162" lvl="1" indent="-342900">
              <a:spcBef>
                <a:spcPct val="50000"/>
              </a:spcBef>
              <a:buFont typeface="Arial" panose="020B0604020202020204" pitchFamily="34" charset="0"/>
              <a:buChar char="•"/>
            </a:pPr>
            <a:r>
              <a:rPr lang="en-US" altLang="en-US" b="1" dirty="0"/>
              <a:t>This result provides a link between the CPD and some standard aggregation methods used in the ICP.</a:t>
            </a:r>
          </a:p>
          <a:p>
            <a:pPr marL="919162" lvl="1" indent="-342900">
              <a:spcBef>
                <a:spcPct val="50000"/>
              </a:spcBef>
              <a:buFont typeface="Arial" panose="020B0604020202020204" pitchFamily="34" charset="0"/>
              <a:buChar char="•"/>
            </a:pPr>
            <a:r>
              <a:rPr lang="en-US" altLang="en-US" b="1" dirty="0">
                <a:solidFill>
                  <a:srgbClr val="0066FF"/>
                </a:solidFill>
              </a:rPr>
              <a:t>When </a:t>
            </a:r>
            <a:r>
              <a:rPr lang="en-US" altLang="en-US" b="1" i="1" dirty="0" smtClean="0">
                <a:solidFill>
                  <a:srgbClr val="0066FF"/>
                </a:solidFill>
              </a:rPr>
              <a:t>M</a:t>
            </a:r>
            <a:r>
              <a:rPr lang="en-US" altLang="en-US" b="1" dirty="0" smtClean="0">
                <a:solidFill>
                  <a:srgbClr val="0066FF"/>
                </a:solidFill>
              </a:rPr>
              <a:t>=2</a:t>
            </a:r>
            <a:r>
              <a:rPr lang="en-US" altLang="en-US" b="1" dirty="0">
                <a:solidFill>
                  <a:srgbClr val="0066FF"/>
                </a:solidFill>
              </a:rPr>
              <a:t>, the resulting PPP can be shown to be a weighted geometric average of prices with harmonic mean of the weights of the two countries.</a:t>
            </a:r>
          </a:p>
          <a:p>
            <a:pPr marL="919162" lvl="1" indent="-342900">
              <a:spcBef>
                <a:spcPct val="50000"/>
              </a:spcBef>
              <a:buFont typeface="Arial" panose="020B0604020202020204" pitchFamily="34" charset="0"/>
              <a:buChar char="•"/>
            </a:pPr>
            <a:r>
              <a:rPr lang="en-US" altLang="en-US" b="1" dirty="0"/>
              <a:t>This link has resulted in an increased use of the weighted CPD for purposes of PPP computation (Aten and </a:t>
            </a:r>
            <a:r>
              <a:rPr lang="en-US" altLang="en-US" b="1" dirty="0" err="1"/>
              <a:t>Menezies</a:t>
            </a:r>
            <a:r>
              <a:rPr lang="en-US" altLang="en-US" b="1" dirty="0"/>
              <a:t>, 2002, Rao, 2003 and Deaton, </a:t>
            </a:r>
            <a:r>
              <a:rPr lang="en-US" altLang="en-US" b="1" dirty="0" smtClean="0"/>
              <a:t>2004, </a:t>
            </a:r>
            <a:r>
              <a:rPr lang="en-US" altLang="en-US" b="1" dirty="0" err="1" smtClean="0"/>
              <a:t>Diewert</a:t>
            </a:r>
            <a:r>
              <a:rPr lang="en-US" altLang="en-US" b="1" dirty="0" smtClean="0"/>
              <a:t>, 2005, </a:t>
            </a:r>
            <a:r>
              <a:rPr lang="en-US" altLang="en-US" b="1" dirty="0" err="1" smtClean="0"/>
              <a:t>Hajargasht</a:t>
            </a:r>
            <a:r>
              <a:rPr lang="en-US" altLang="en-US" b="1" dirty="0" smtClean="0"/>
              <a:t> and Rao, 2010).</a:t>
            </a:r>
            <a:endParaRPr lang="en-US" altLang="en-US" b="1" dirty="0"/>
          </a:p>
        </p:txBody>
      </p:sp>
      <p:sp>
        <p:nvSpPr>
          <p:cNvPr id="356369" name="Text Box 17"/>
          <p:cNvSpPr txBox="1">
            <a:spLocks noChangeArrowheads="1"/>
          </p:cNvSpPr>
          <p:nvPr/>
        </p:nvSpPr>
        <p:spPr bwMode="auto">
          <a:xfrm>
            <a:off x="755650" y="1889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sz="2400" b="1" dirty="0">
                <a:solidFill>
                  <a:srgbClr val="C00000"/>
                </a:solidFill>
                <a:latin typeface="+mj-lt"/>
              </a:rPr>
              <a:t>CPD Regressions with weights - continued</a:t>
            </a:r>
          </a:p>
        </p:txBody>
      </p:sp>
      <p:sp>
        <p:nvSpPr>
          <p:cNvPr id="18452"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53" name="Rectangle 1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5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845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4291142131"/>
      </p:ext>
    </p:extLst>
  </p:cSld>
  <p:clrMapOvr>
    <a:masterClrMapping/>
  </p:clrMapOvr>
  <p:transition>
    <p:cover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4762238-A3BA-49CF-9B15-DC830BC603E5}" type="datetime1">
              <a:rPr lang="en-US" altLang="en-US" sz="1400"/>
              <a:pPr/>
              <a:t>4/16/2019</a:t>
            </a:fld>
            <a:endParaRPr lang="en-US" altLang="en-US" sz="1400"/>
          </a:p>
        </p:txBody>
      </p:sp>
      <p:sp>
        <p:nvSpPr>
          <p:cNvPr id="19459" name="Slide Number Placeholder 4"/>
          <p:cNvSpPr>
            <a:spLocks noGrp="1"/>
          </p:cNvSpPr>
          <p:nvPr>
            <p:ph type="sldNum" sz="quarter" idx="4294967295"/>
          </p:nvPr>
        </p:nvSpPr>
        <p:spPr>
          <a:xfrm>
            <a:off x="6553200" y="6399213"/>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D895410-57CB-4AAA-9B6E-C6ACCC920724}" type="slidenum">
              <a:rPr lang="en-US" altLang="en-US" sz="1400"/>
              <a:pPr/>
              <a:t>73</a:t>
            </a:fld>
            <a:endParaRPr lang="en-US" altLang="en-US" sz="1400"/>
          </a:p>
        </p:txBody>
      </p:sp>
      <p:sp>
        <p:nvSpPr>
          <p:cNvPr id="19460" name="Rectangle 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1" name="Rectangle 3"/>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4" name="Rectangle 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5"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6"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7"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8"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69"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0" name="Rectangle 12"/>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1"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2"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3"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4" name="Text Box 16"/>
          <p:cNvSpPr txBox="1">
            <a:spLocks noChangeArrowheads="1"/>
          </p:cNvSpPr>
          <p:nvPr/>
        </p:nvSpPr>
        <p:spPr bwMode="auto">
          <a:xfrm>
            <a:off x="609600" y="1196752"/>
            <a:ext cx="79248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288925">
              <a:defRPr sz="2000">
                <a:solidFill>
                  <a:schemeClr val="tx1"/>
                </a:solidFill>
                <a:latin typeface="Times New Roman" panose="02020603050405020304" pitchFamily="18" charset="0"/>
              </a:defRPr>
            </a:lvl1pPr>
            <a:lvl2pPr marL="736600" indent="-160338">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15938" indent="-342900">
              <a:spcBef>
                <a:spcPct val="50000"/>
              </a:spcBef>
              <a:buFont typeface="Arial" panose="020B0604020202020204" pitchFamily="34" charset="0"/>
              <a:buChar char="•"/>
            </a:pPr>
            <a:r>
              <a:rPr lang="en-US" altLang="en-US" b="1" dirty="0"/>
              <a:t>The weighted CPD regressions can be run using standard regression packages or some analytical expressions can be derived in simple cases.</a:t>
            </a:r>
          </a:p>
          <a:p>
            <a:pPr marL="515938" indent="-342900">
              <a:spcBef>
                <a:spcPct val="50000"/>
              </a:spcBef>
              <a:buFont typeface="Arial" panose="020B0604020202020204" pitchFamily="34" charset="0"/>
              <a:buChar char="•"/>
            </a:pPr>
            <a:r>
              <a:rPr lang="en-US" altLang="en-US" b="1" dirty="0">
                <a:solidFill>
                  <a:srgbClr val="0066FF"/>
                </a:solidFill>
              </a:rPr>
              <a:t>It is important the variance covariance matrix is properly computed. Since the starting assumption is that                  </a:t>
            </a:r>
            <a:r>
              <a:rPr lang="en-US" altLang="en-US" b="1" dirty="0" smtClean="0">
                <a:solidFill>
                  <a:srgbClr val="0066FF"/>
                </a:solidFill>
              </a:rPr>
              <a:t>  , </a:t>
            </a:r>
            <a:r>
              <a:rPr lang="en-US" altLang="en-US" b="1" dirty="0">
                <a:solidFill>
                  <a:srgbClr val="0066FF"/>
                </a:solidFill>
              </a:rPr>
              <a:t>the covariance matrix is given by:</a:t>
            </a:r>
          </a:p>
          <a:p>
            <a:pPr marL="515938" indent="-342900">
              <a:spcBef>
                <a:spcPct val="50000"/>
              </a:spcBef>
              <a:buFont typeface="Arial" panose="020B0604020202020204" pitchFamily="34" charset="0"/>
              <a:buChar char="•"/>
            </a:pPr>
            <a:endParaRPr lang="en-US" altLang="en-US" b="1" dirty="0"/>
          </a:p>
          <a:p>
            <a:pPr marL="515938" indent="-342900">
              <a:spcBef>
                <a:spcPct val="50000"/>
              </a:spcBef>
              <a:buFont typeface="Arial" panose="020B0604020202020204" pitchFamily="34" charset="0"/>
              <a:buChar char="•"/>
            </a:pPr>
            <a:r>
              <a:rPr lang="en-US" altLang="en-US" b="1" dirty="0"/>
              <a:t> </a:t>
            </a:r>
            <a:r>
              <a:rPr lang="en-US" altLang="en-US" b="1" dirty="0" smtClean="0"/>
              <a:t>This is known as “sandwich” estimator</a:t>
            </a:r>
            <a:endParaRPr lang="en-US" altLang="en-US" b="1" dirty="0"/>
          </a:p>
          <a:p>
            <a:pPr marL="515938" indent="-342900">
              <a:spcBef>
                <a:spcPct val="50000"/>
              </a:spcBef>
              <a:buFont typeface="Arial" panose="020B0604020202020204" pitchFamily="34" charset="0"/>
              <a:buChar char="•"/>
            </a:pPr>
            <a:r>
              <a:rPr lang="en-US" altLang="en-US" b="1" dirty="0">
                <a:solidFill>
                  <a:srgbClr val="0066FF"/>
                </a:solidFill>
              </a:rPr>
              <a:t>Care should be taken if a regression package is used where the standard calculation is automated to standard assumptions.</a:t>
            </a:r>
          </a:p>
          <a:p>
            <a:pPr marL="515938" indent="-342900">
              <a:spcBef>
                <a:spcPct val="50000"/>
              </a:spcBef>
              <a:buFont typeface="Arial" panose="020B0604020202020204" pitchFamily="34" charset="0"/>
              <a:buChar char="•"/>
            </a:pPr>
            <a:r>
              <a:rPr lang="en-US" altLang="en-US" b="1" dirty="0"/>
              <a:t>The use of weighted least squares is very similar to the use of M-estimators discussed in Davidson and Mackinnon (1993).</a:t>
            </a:r>
          </a:p>
        </p:txBody>
      </p:sp>
      <p:sp>
        <p:nvSpPr>
          <p:cNvPr id="357393" name="Text Box 17"/>
          <p:cNvSpPr txBox="1">
            <a:spLocks noChangeArrowheads="1"/>
          </p:cNvSpPr>
          <p:nvPr/>
        </p:nvSpPr>
        <p:spPr bwMode="auto">
          <a:xfrm>
            <a:off x="755650" y="1889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AU" altLang="en-US" sz="2400" b="1" dirty="0">
                <a:solidFill>
                  <a:srgbClr val="C00000"/>
                </a:solidFill>
                <a:latin typeface="+mj-lt"/>
              </a:rPr>
              <a:t>CPD Regressions with weights - continued</a:t>
            </a:r>
          </a:p>
        </p:txBody>
      </p:sp>
      <p:sp>
        <p:nvSpPr>
          <p:cNvPr id="19476" name="Rectangle 18"/>
          <p:cNvSpPr>
            <a:spLocks noChangeArrowheads="1"/>
          </p:cNvSpPr>
          <p:nvPr/>
        </p:nvSpPr>
        <p:spPr bwMode="auto">
          <a:xfrm>
            <a:off x="-557213" y="3148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7" name="Rectangle 1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7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8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9481"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19482" name="Object 24"/>
          <p:cNvGraphicFramePr>
            <a:graphicFrameLocks noGrp="1" noChangeAspect="1"/>
          </p:cNvGraphicFramePr>
          <p:nvPr>
            <p:ph/>
            <p:extLst/>
          </p:nvPr>
        </p:nvGraphicFramePr>
        <p:xfrm>
          <a:off x="6308725" y="2564904"/>
          <a:ext cx="1284288" cy="409575"/>
        </p:xfrm>
        <a:graphic>
          <a:graphicData uri="http://schemas.openxmlformats.org/presentationml/2006/ole">
            <mc:AlternateContent xmlns:mc="http://schemas.openxmlformats.org/markup-compatibility/2006">
              <mc:Choice xmlns:v="urn:schemas-microsoft-com:vml" Requires="v">
                <p:oleObj spid="_x0000_s214032" name="Equation" r:id="rId3" imgW="876240" imgH="279360" progId="Equation.DSMT4">
                  <p:embed/>
                </p:oleObj>
              </mc:Choice>
              <mc:Fallback>
                <p:oleObj name="Equation" r:id="rId3" imgW="876240" imgH="279360" progId="Equation.DSMT4">
                  <p:embed/>
                  <p:pic>
                    <p:nvPicPr>
                      <p:cNvPr id="0" name=""/>
                      <p:cNvPicPr>
                        <a:picLocks noChangeAspect="1" noChangeArrowheads="1"/>
                      </p:cNvPicPr>
                      <p:nvPr/>
                    </p:nvPicPr>
                    <p:blipFill>
                      <a:blip r:embed="rId4"/>
                      <a:srcRect/>
                      <a:stretch>
                        <a:fillRect/>
                      </a:stretch>
                    </p:blipFill>
                    <p:spPr bwMode="auto">
                      <a:xfrm>
                        <a:off x="6308725" y="2564904"/>
                        <a:ext cx="1284288" cy="409575"/>
                      </a:xfrm>
                      <a:prstGeom prst="rect">
                        <a:avLst/>
                      </a:prstGeom>
                      <a:noFill/>
                      <a:ln>
                        <a:noFill/>
                      </a:ln>
                      <a:effectLst/>
                    </p:spPr>
                  </p:pic>
                </p:oleObj>
              </mc:Fallback>
            </mc:AlternateContent>
          </a:graphicData>
        </a:graphic>
      </p:graphicFrame>
      <p:sp>
        <p:nvSpPr>
          <p:cNvPr id="1948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aphicFrame>
        <p:nvGraphicFramePr>
          <p:cNvPr id="19484" name="Object 26"/>
          <p:cNvGraphicFramePr>
            <a:graphicFrameLocks noChangeAspect="1"/>
          </p:cNvGraphicFramePr>
          <p:nvPr>
            <p:extLst/>
          </p:nvPr>
        </p:nvGraphicFramePr>
        <p:xfrm>
          <a:off x="2051720" y="3388629"/>
          <a:ext cx="4837113" cy="411163"/>
        </p:xfrm>
        <a:graphic>
          <a:graphicData uri="http://schemas.openxmlformats.org/presentationml/2006/ole">
            <mc:AlternateContent xmlns:mc="http://schemas.openxmlformats.org/markup-compatibility/2006">
              <mc:Choice xmlns:v="urn:schemas-microsoft-com:vml" Requires="v">
                <p:oleObj spid="_x0000_s214033" name="Equation" r:id="rId5" imgW="2806700" imgH="241300" progId="Equation.3">
                  <p:embed/>
                </p:oleObj>
              </mc:Choice>
              <mc:Fallback>
                <p:oleObj name="Equation" r:id="rId5" imgW="28067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3388629"/>
                        <a:ext cx="4837113" cy="4111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35040864"/>
      </p:ext>
    </p:extLst>
  </p:cSld>
  <p:clrMapOvr>
    <a:masterClrMapping/>
  </p:clrMapOvr>
  <p:transition>
    <p:cover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6E74B3D-A7CE-4DE0-8C9C-7444BCB5C7E2}" type="datetime1">
              <a:rPr lang="en-US" altLang="en-US" sz="1400"/>
              <a:pPr/>
              <a:t>4/16/2019</a:t>
            </a:fld>
            <a:endParaRPr lang="en-US" altLang="en-US" sz="1400"/>
          </a:p>
        </p:txBody>
      </p:sp>
      <p:sp>
        <p:nvSpPr>
          <p:cNvPr id="20483" name="Slide Number Placeholder 5"/>
          <p:cNvSpPr>
            <a:spLocks noGrp="1"/>
          </p:cNvSpPr>
          <p:nvPr>
            <p:ph type="sldNum" sz="quarter" idx="4294967295"/>
          </p:nvPr>
        </p:nvSpPr>
        <p:spPr>
          <a:xfrm>
            <a:off x="6553200" y="6399213"/>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9527D9B-B2E5-44AD-9212-1232FA045E82}" type="slidenum">
              <a:rPr lang="en-US" altLang="en-US" sz="1400"/>
              <a:pPr/>
              <a:t>74</a:t>
            </a:fld>
            <a:endParaRPr lang="en-US" altLang="en-US" sz="1400"/>
          </a:p>
        </p:txBody>
      </p:sp>
      <p:sp>
        <p:nvSpPr>
          <p:cNvPr id="20484" name="Rectangle 2"/>
          <p:cNvSpPr>
            <a:spLocks noGrp="1" noChangeArrowheads="1"/>
          </p:cNvSpPr>
          <p:nvPr>
            <p:ph type="title"/>
          </p:nvPr>
        </p:nvSpPr>
        <p:spPr>
          <a:xfrm>
            <a:off x="684213" y="333375"/>
            <a:ext cx="7772400" cy="792163"/>
          </a:xfrm>
        </p:spPr>
        <p:txBody>
          <a:bodyPr/>
          <a:lstStyle/>
          <a:p>
            <a:r>
              <a:rPr lang="en-US" altLang="en-US" sz="2400" b="1" dirty="0" smtClean="0">
                <a:solidFill>
                  <a:srgbClr val="C00000"/>
                </a:solidFill>
              </a:rPr>
              <a:t>CPD Method – other properties</a:t>
            </a:r>
          </a:p>
        </p:txBody>
      </p:sp>
      <p:sp>
        <p:nvSpPr>
          <p:cNvPr id="20485" name="Rectangle 3"/>
          <p:cNvSpPr>
            <a:spLocks noGrp="1" noChangeArrowheads="1"/>
          </p:cNvSpPr>
          <p:nvPr>
            <p:ph type="body" idx="1"/>
          </p:nvPr>
        </p:nvSpPr>
        <p:spPr>
          <a:xfrm>
            <a:off x="684213" y="1341438"/>
            <a:ext cx="7772400" cy="4114800"/>
          </a:xfrm>
        </p:spPr>
        <p:txBody>
          <a:bodyPr/>
          <a:lstStyle/>
          <a:p>
            <a:pPr lvl="1">
              <a:buFont typeface="Arial" panose="020B0604020202020204" pitchFamily="34" charset="0"/>
              <a:buChar char="•"/>
            </a:pPr>
            <a:r>
              <a:rPr lang="en-US" altLang="en-US" sz="2000" b="1" dirty="0" err="1" smtClean="0"/>
              <a:t>Diewert</a:t>
            </a:r>
            <a:r>
              <a:rPr lang="en-US" altLang="en-US" sz="2000" b="1" dirty="0" smtClean="0"/>
              <a:t> (2004) discusses a CPD model where multiple price quotations are available for a product in a given country – in this case there is more information than just what average price provides.</a:t>
            </a:r>
          </a:p>
          <a:p>
            <a:pPr lvl="1">
              <a:buFont typeface="Arial" panose="020B0604020202020204" pitchFamily="34" charset="0"/>
              <a:buChar char="•"/>
            </a:pPr>
            <a:r>
              <a:rPr lang="en-US" altLang="en-US" sz="2000" b="1" dirty="0" smtClean="0">
                <a:solidFill>
                  <a:srgbClr val="0066FF"/>
                </a:solidFill>
              </a:rPr>
              <a:t>In the presence of price quotations, it is possible to extend the CPD model to estimate rural-urban or outlet based PPPs.</a:t>
            </a:r>
          </a:p>
          <a:p>
            <a:pPr lvl="1">
              <a:buFont typeface="Arial" panose="020B0604020202020204" pitchFamily="34" charset="0"/>
              <a:buChar char="•"/>
            </a:pPr>
            <a:r>
              <a:rPr lang="en-US" altLang="en-US" sz="2000" b="1" dirty="0" err="1">
                <a:solidFill>
                  <a:srgbClr val="0066FF"/>
                </a:solidFill>
              </a:rPr>
              <a:t>Diewert</a:t>
            </a:r>
            <a:r>
              <a:rPr lang="en-US" altLang="en-US" sz="2000" b="1" dirty="0">
                <a:solidFill>
                  <a:srgbClr val="0066FF"/>
                </a:solidFill>
              </a:rPr>
              <a:t> (2004) describes how the CPD method can be used in deriving country-specific and regional PPPs in a single-step.</a:t>
            </a:r>
          </a:p>
          <a:p>
            <a:pPr lvl="1">
              <a:buFont typeface="Arial" panose="020B0604020202020204" pitchFamily="34" charset="0"/>
              <a:buChar char="•"/>
            </a:pPr>
            <a:r>
              <a:rPr lang="en-US" altLang="en-US" sz="2000" b="1" dirty="0" err="1" smtClean="0"/>
              <a:t>Aizcorbe</a:t>
            </a:r>
            <a:r>
              <a:rPr lang="en-US" altLang="en-US" sz="2000" b="1" dirty="0" smtClean="0"/>
              <a:t> </a:t>
            </a:r>
            <a:r>
              <a:rPr lang="en-US" altLang="en-US" sz="2000" b="1" dirty="0"/>
              <a:t>and Aten (2004) consider time-country dummies to derive time-space </a:t>
            </a:r>
            <a:r>
              <a:rPr lang="en-US" altLang="en-US" sz="2000" b="1" dirty="0" smtClean="0"/>
              <a:t>comparisons. Ray, </a:t>
            </a:r>
            <a:r>
              <a:rPr lang="en-US" altLang="en-US" sz="2000" b="1" dirty="0" err="1" smtClean="0"/>
              <a:t>Majumdarand</a:t>
            </a:r>
            <a:r>
              <a:rPr lang="en-US" altLang="en-US" sz="2000" b="1" dirty="0" smtClean="0"/>
              <a:t> Sinha (2014) applied this procedure for spatial temporal comparisons involving regions of India, Indonesia and Vietnam</a:t>
            </a:r>
            <a:endParaRPr lang="en-US" altLang="en-US" sz="2000" b="1" dirty="0"/>
          </a:p>
          <a:p>
            <a:pPr marL="457200" lvl="1" indent="0">
              <a:buNone/>
            </a:pPr>
            <a:endParaRPr lang="en-US" altLang="en-US" sz="2000" dirty="0" smtClean="0"/>
          </a:p>
          <a:p>
            <a:pPr marL="609600" indent="-609600"/>
            <a:endParaRPr lang="en-US" altLang="en-US" sz="2400" dirty="0" smtClean="0"/>
          </a:p>
          <a:p>
            <a:pPr marL="0" indent="0">
              <a:buNone/>
            </a:pPr>
            <a:endParaRPr lang="en-US" altLang="en-US" dirty="0" smtClean="0"/>
          </a:p>
        </p:txBody>
      </p:sp>
    </p:spTree>
    <p:extLst>
      <p:ext uri="{BB962C8B-B14F-4D97-AF65-F5344CB8AC3E}">
        <p14:creationId xmlns:p14="http://schemas.microsoft.com/office/powerpoint/2010/main" val="251696205"/>
      </p:ext>
    </p:extLst>
  </p:cSld>
  <p:clrMapOvr>
    <a:masterClrMapping/>
  </p:clrMapOvr>
  <p:transition>
    <p:cover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4294967295"/>
          </p:nvPr>
        </p:nvSpPr>
        <p:spPr>
          <a:xfrm>
            <a:off x="685800" y="6400800"/>
            <a:ext cx="1905000" cy="457200"/>
          </a:xfrm>
          <a:prstGeom prst="rect">
            <a:avLst/>
          </a:prstGeom>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F2822BB-8066-45B0-A742-E236F2B19A86}" type="datetime1">
              <a:rPr lang="en-US" altLang="en-US" sz="1400"/>
              <a:pPr/>
              <a:t>4/16/2019</a:t>
            </a:fld>
            <a:endParaRPr lang="en-US" altLang="en-US" sz="1400"/>
          </a:p>
        </p:txBody>
      </p:sp>
      <p:sp>
        <p:nvSpPr>
          <p:cNvPr id="21509" name="Rectangle 3"/>
          <p:cNvSpPr>
            <a:spLocks noGrp="1" noChangeArrowheads="1"/>
          </p:cNvSpPr>
          <p:nvPr>
            <p:ph type="body" idx="1"/>
          </p:nvPr>
        </p:nvSpPr>
        <p:spPr>
          <a:xfrm>
            <a:off x="685800" y="1125537"/>
            <a:ext cx="7772400" cy="2562271"/>
          </a:xfrm>
        </p:spPr>
        <p:txBody>
          <a:bodyPr>
            <a:normAutofit fontScale="25000" lnSpcReduction="20000"/>
          </a:bodyPr>
          <a:lstStyle/>
          <a:p>
            <a:pPr lvl="1">
              <a:buFont typeface="Arial" panose="020B0604020202020204" pitchFamily="34" charset="0"/>
              <a:buChar char="•"/>
            </a:pPr>
            <a:r>
              <a:rPr lang="en-US" altLang="en-US" sz="8000" b="1" dirty="0" smtClean="0"/>
              <a:t>It is possible to extend the method to incorporate quality characteristics – this would be useful in comparing rental prices and prices of electronic goods and services</a:t>
            </a:r>
          </a:p>
          <a:p>
            <a:pPr lvl="1">
              <a:buFont typeface="Arial" panose="020B0604020202020204" pitchFamily="34" charset="0"/>
              <a:buChar char="•"/>
            </a:pPr>
            <a:endParaRPr lang="en-US" altLang="en-US" sz="8000" b="1" dirty="0"/>
          </a:p>
          <a:p>
            <a:pPr marL="457200" lvl="1" indent="0">
              <a:buNone/>
            </a:pPr>
            <a:endParaRPr lang="en-US" altLang="en-US" sz="8000" b="1" dirty="0" smtClean="0"/>
          </a:p>
          <a:p>
            <a:pPr marL="457200" lvl="1" indent="0">
              <a:buNone/>
            </a:pPr>
            <a:endParaRPr lang="en-US" altLang="en-US" sz="8000" b="1" dirty="0" smtClean="0"/>
          </a:p>
          <a:p>
            <a:pPr marL="457200" lvl="1" indent="0">
              <a:buNone/>
            </a:pPr>
            <a:r>
              <a:rPr lang="en-US" altLang="en-US" sz="8000" b="1" dirty="0"/>
              <a:t> </a:t>
            </a:r>
            <a:r>
              <a:rPr lang="en-US" altLang="en-US" sz="8000" b="1" dirty="0" smtClean="0"/>
              <a:t>    where </a:t>
            </a:r>
            <a:r>
              <a:rPr lang="en-US" altLang="en-US" sz="8000" b="1" i="1" dirty="0" err="1" smtClean="0">
                <a:solidFill>
                  <a:srgbClr val="C00000"/>
                </a:solidFill>
              </a:rPr>
              <a:t>Z</a:t>
            </a:r>
            <a:r>
              <a:rPr lang="en-US" altLang="en-US" sz="8000" b="1" i="1" baseline="-25000" dirty="0" err="1" smtClean="0">
                <a:solidFill>
                  <a:srgbClr val="C00000"/>
                </a:solidFill>
              </a:rPr>
              <a:t>q</a:t>
            </a:r>
            <a:r>
              <a:rPr lang="en-US" altLang="en-US" sz="8000" b="1" i="1" dirty="0" err="1" smtClean="0">
                <a:solidFill>
                  <a:srgbClr val="C00000"/>
                </a:solidFill>
              </a:rPr>
              <a:t>’s</a:t>
            </a:r>
            <a:r>
              <a:rPr lang="en-US" altLang="en-US" sz="8000" b="1" i="1" dirty="0" smtClean="0">
                <a:solidFill>
                  <a:srgbClr val="C00000"/>
                </a:solidFill>
              </a:rPr>
              <a:t> are quality characteristics.</a:t>
            </a:r>
          </a:p>
          <a:p>
            <a:pPr lvl="1">
              <a:buFont typeface="Arial" panose="020B0604020202020204" pitchFamily="34" charset="0"/>
              <a:buChar char="•"/>
            </a:pPr>
            <a:r>
              <a:rPr lang="en-US" altLang="en-US" sz="8000" b="1" i="1" dirty="0" smtClean="0">
                <a:solidFill>
                  <a:srgbClr val="0066FF"/>
                </a:solidFill>
              </a:rPr>
              <a:t>The CPD </a:t>
            </a:r>
            <a:r>
              <a:rPr lang="en-US" altLang="en-US" sz="8000" b="1" dirty="0" smtClean="0">
                <a:solidFill>
                  <a:srgbClr val="0066FF"/>
                </a:solidFill>
              </a:rPr>
              <a:t>model can be used to derive the “old” stochastic approach of Rao and </a:t>
            </a:r>
            <a:r>
              <a:rPr lang="en-US" altLang="en-US" sz="8000" b="1" dirty="0" err="1" smtClean="0">
                <a:solidFill>
                  <a:srgbClr val="0066FF"/>
                </a:solidFill>
              </a:rPr>
              <a:t>Selvanathan</a:t>
            </a:r>
            <a:r>
              <a:rPr lang="en-US" altLang="en-US" sz="8000" b="1" dirty="0" smtClean="0">
                <a:solidFill>
                  <a:srgbClr val="0066FF"/>
                </a:solidFill>
              </a:rPr>
              <a:t>. Consider the CPD model for countries </a:t>
            </a:r>
            <a:r>
              <a:rPr lang="en-US" altLang="en-US" sz="8000" b="1" i="1" dirty="0" smtClean="0">
                <a:solidFill>
                  <a:srgbClr val="0066FF"/>
                </a:solidFill>
              </a:rPr>
              <a:t>j </a:t>
            </a:r>
            <a:r>
              <a:rPr lang="en-US" altLang="en-US" sz="8000" b="1" dirty="0" smtClean="0">
                <a:solidFill>
                  <a:srgbClr val="0066FF"/>
                </a:solidFill>
              </a:rPr>
              <a:t>and </a:t>
            </a:r>
            <a:r>
              <a:rPr lang="en-US" altLang="en-US" sz="8000" b="1" i="1" dirty="0" smtClean="0">
                <a:solidFill>
                  <a:srgbClr val="0066FF"/>
                </a:solidFill>
              </a:rPr>
              <a:t>k</a:t>
            </a:r>
          </a:p>
          <a:p>
            <a:pPr marL="457200" lvl="1" indent="0">
              <a:buNone/>
            </a:pPr>
            <a:endParaRPr lang="en-US" altLang="en-US" sz="8000" b="1" i="1" dirty="0">
              <a:solidFill>
                <a:srgbClr val="0066FF"/>
              </a:solidFill>
            </a:endParaRPr>
          </a:p>
          <a:p>
            <a:pPr marL="457200" lvl="1" indent="0">
              <a:buNone/>
            </a:pPr>
            <a:endParaRPr lang="en-US" altLang="en-US" sz="8000" b="1" i="1" dirty="0" smtClean="0">
              <a:solidFill>
                <a:srgbClr val="0066FF"/>
              </a:solidFill>
            </a:endParaRPr>
          </a:p>
          <a:p>
            <a:pPr marL="457200" lvl="1" indent="0">
              <a:buNone/>
            </a:pPr>
            <a:endParaRPr lang="en-US" altLang="en-US" sz="4500" b="1" i="1" dirty="0" smtClean="0"/>
          </a:p>
          <a:p>
            <a:pPr lvl="1">
              <a:buFont typeface="Arial" panose="020B0604020202020204" pitchFamily="34" charset="0"/>
              <a:buChar char="•"/>
            </a:pPr>
            <a:r>
              <a:rPr lang="en-US" altLang="en-US" sz="8000" b="1" dirty="0" smtClean="0"/>
              <a:t>The CPD model can be used to derive:</a:t>
            </a:r>
          </a:p>
          <a:p>
            <a:pPr lvl="4">
              <a:buFont typeface="Arial" panose="020B0604020202020204" pitchFamily="34" charset="0"/>
              <a:buChar char="•"/>
            </a:pPr>
            <a:r>
              <a:rPr lang="en-US" altLang="en-US" sz="8000" b="1" dirty="0" err="1" smtClean="0">
                <a:solidFill>
                  <a:srgbClr val="0066FF"/>
                </a:solidFill>
              </a:rPr>
              <a:t>Dutot</a:t>
            </a:r>
            <a:r>
              <a:rPr lang="en-US" altLang="en-US" sz="8000" b="1" dirty="0" smtClean="0">
                <a:solidFill>
                  <a:srgbClr val="0066FF"/>
                </a:solidFill>
              </a:rPr>
              <a:t>, Carli and Jevons indices for below basic heading level</a:t>
            </a:r>
          </a:p>
          <a:p>
            <a:pPr lvl="4">
              <a:buFont typeface="Arial" panose="020B0604020202020204" pitchFamily="34" charset="0"/>
              <a:buChar char="•"/>
            </a:pPr>
            <a:r>
              <a:rPr lang="en-US" altLang="en-US" sz="8000" b="1" dirty="0" err="1">
                <a:solidFill>
                  <a:srgbClr val="0066FF"/>
                </a:solidFill>
              </a:rPr>
              <a:t>Ikle</a:t>
            </a:r>
            <a:r>
              <a:rPr lang="en-US" altLang="en-US" sz="8000" b="1" dirty="0">
                <a:solidFill>
                  <a:srgbClr val="0066FF"/>
                </a:solidFill>
              </a:rPr>
              <a:t>, Geary-</a:t>
            </a:r>
            <a:r>
              <a:rPr lang="en-US" altLang="en-US" sz="8000" b="1" dirty="0" err="1">
                <a:solidFill>
                  <a:srgbClr val="0066FF"/>
                </a:solidFill>
              </a:rPr>
              <a:t>Khamis</a:t>
            </a:r>
            <a:r>
              <a:rPr lang="en-US" altLang="en-US" sz="8000" b="1" dirty="0">
                <a:solidFill>
                  <a:srgbClr val="0066FF"/>
                </a:solidFill>
              </a:rPr>
              <a:t>, Rao and a new </a:t>
            </a:r>
            <a:r>
              <a:rPr lang="en-US" altLang="en-US" sz="8000" b="1" dirty="0" smtClean="0">
                <a:solidFill>
                  <a:srgbClr val="0066FF"/>
                </a:solidFill>
              </a:rPr>
              <a:t>indices for above basic heading level</a:t>
            </a:r>
          </a:p>
          <a:p>
            <a:pPr lvl="4">
              <a:buFont typeface="Arial" panose="020B0604020202020204" pitchFamily="34" charset="0"/>
              <a:buChar char="•"/>
            </a:pPr>
            <a:r>
              <a:rPr lang="en-US" altLang="en-US" sz="8000" b="1" dirty="0" smtClean="0">
                <a:solidFill>
                  <a:srgbClr val="0066FF"/>
                </a:solidFill>
              </a:rPr>
              <a:t>See Rao and </a:t>
            </a:r>
            <a:r>
              <a:rPr lang="en-US" altLang="en-US" sz="8000" b="1" dirty="0" err="1" smtClean="0">
                <a:solidFill>
                  <a:srgbClr val="0066FF"/>
                </a:solidFill>
              </a:rPr>
              <a:t>Hajargasht</a:t>
            </a:r>
            <a:r>
              <a:rPr lang="en-US" altLang="en-US" sz="8000" b="1" dirty="0" smtClean="0">
                <a:solidFill>
                  <a:srgbClr val="0066FF"/>
                </a:solidFill>
              </a:rPr>
              <a:t> (2016)</a:t>
            </a:r>
            <a:endParaRPr lang="en-US" altLang="en-US" sz="8000" b="1" dirty="0">
              <a:solidFill>
                <a:srgbClr val="0066FF"/>
              </a:solidFill>
            </a:endParaRPr>
          </a:p>
          <a:p>
            <a:pPr marL="1828800" lvl="4" indent="0">
              <a:buNone/>
            </a:pPr>
            <a:endParaRPr lang="en-US" altLang="en-US" b="1" dirty="0" smtClean="0"/>
          </a:p>
        </p:txBody>
      </p:sp>
      <p:sp>
        <p:nvSpPr>
          <p:cNvPr id="7" name="Rectangle 2"/>
          <p:cNvSpPr>
            <a:spLocks noGrp="1" noChangeArrowheads="1"/>
          </p:cNvSpPr>
          <p:nvPr>
            <p:ph type="title"/>
          </p:nvPr>
        </p:nvSpPr>
        <p:spPr>
          <a:xfrm>
            <a:off x="684213" y="333375"/>
            <a:ext cx="7772400" cy="792163"/>
          </a:xfrm>
        </p:spPr>
        <p:txBody>
          <a:bodyPr/>
          <a:lstStyle/>
          <a:p>
            <a:r>
              <a:rPr lang="en-US" altLang="en-US" sz="2400" b="1" dirty="0" smtClean="0">
                <a:solidFill>
                  <a:srgbClr val="C00000"/>
                </a:solidFill>
              </a:rPr>
              <a:t>CPD Method – other properties</a:t>
            </a:r>
          </a:p>
        </p:txBody>
      </p:sp>
      <p:pic>
        <p:nvPicPr>
          <p:cNvPr id="3" name="Picture 2"/>
          <p:cNvPicPr>
            <a:picLocks noChangeAspect="1"/>
          </p:cNvPicPr>
          <p:nvPr/>
        </p:nvPicPr>
        <p:blipFill>
          <a:blip r:embed="rId3"/>
          <a:stretch>
            <a:fillRect/>
          </a:stretch>
        </p:blipFill>
        <p:spPr>
          <a:xfrm>
            <a:off x="1981200" y="1905000"/>
            <a:ext cx="5041901" cy="782364"/>
          </a:xfrm>
          <a:prstGeom prst="rect">
            <a:avLst/>
          </a:prstGeom>
        </p:spPr>
      </p:pic>
      <p:graphicFrame>
        <p:nvGraphicFramePr>
          <p:cNvPr id="9" name="Object 23"/>
          <p:cNvGraphicFramePr>
            <a:graphicFrameLocks noChangeAspect="1"/>
          </p:cNvGraphicFramePr>
          <p:nvPr>
            <p:extLst>
              <p:ext uri="{D42A27DB-BD31-4B8C-83A1-F6EECF244321}">
                <p14:modId xmlns:p14="http://schemas.microsoft.com/office/powerpoint/2010/main" val="2419221777"/>
              </p:ext>
            </p:extLst>
          </p:nvPr>
        </p:nvGraphicFramePr>
        <p:xfrm>
          <a:off x="2743200" y="3886200"/>
          <a:ext cx="3821734" cy="854270"/>
        </p:xfrm>
        <a:graphic>
          <a:graphicData uri="http://schemas.openxmlformats.org/presentationml/2006/ole">
            <mc:AlternateContent xmlns:mc="http://schemas.openxmlformats.org/markup-compatibility/2006">
              <mc:Choice xmlns:v="urn:schemas-microsoft-com:vml" Requires="v">
                <p:oleObj spid="_x0000_s215049" name="Equation" r:id="rId4" imgW="2984400" imgH="482400" progId="Equation.DSMT4">
                  <p:embed/>
                </p:oleObj>
              </mc:Choice>
              <mc:Fallback>
                <p:oleObj name="Equation" r:id="rId4" imgW="2984400" imgH="482400" progId="Equation.DSMT4">
                  <p:embed/>
                  <p:pic>
                    <p:nvPicPr>
                      <p:cNvPr id="0" name=""/>
                      <p:cNvPicPr>
                        <a:picLocks noChangeAspect="1" noChangeArrowheads="1"/>
                      </p:cNvPicPr>
                      <p:nvPr/>
                    </p:nvPicPr>
                    <p:blipFill>
                      <a:blip r:embed="rId5"/>
                      <a:srcRect/>
                      <a:stretch>
                        <a:fillRect/>
                      </a:stretch>
                    </p:blipFill>
                    <p:spPr bwMode="auto">
                      <a:xfrm>
                        <a:off x="2743200" y="3886200"/>
                        <a:ext cx="3821734" cy="85427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27154144"/>
      </p:ext>
    </p:extLst>
  </p:cSld>
  <p:clrMapOvr>
    <a:masterClrMapping/>
  </p:clrMapOvr>
  <p:transition>
    <p:cover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023987" y="1270992"/>
            <a:ext cx="8229600" cy="4525963"/>
          </a:xfrm>
        </p:spPr>
        <p:txBody>
          <a:bodyPr/>
          <a:lstStyle/>
          <a:p>
            <a:pPr>
              <a:lnSpc>
                <a:spcPct val="80000"/>
              </a:lnSpc>
              <a:buNone/>
            </a:pPr>
            <a:r>
              <a:rPr lang="en-US" sz="2000" dirty="0" smtClean="0">
                <a:latin typeface="Times New Roman" pitchFamily="18" charset="0"/>
                <a:cs typeface="Times New Roman" pitchFamily="18" charset="0"/>
              </a:rPr>
              <a:t>  </a:t>
            </a:r>
            <a:r>
              <a:rPr lang="en-US" sz="2000" b="1" i="1" dirty="0" smtClean="0">
                <a:cs typeface="Times New Roman" pitchFamily="18" charset="0"/>
              </a:rPr>
              <a:t>M</a:t>
            </a:r>
            <a:r>
              <a:rPr lang="en-US" sz="2000" b="1" dirty="0" smtClean="0">
                <a:cs typeface="Times New Roman" pitchFamily="18" charset="0"/>
              </a:rPr>
              <a:t>   countries and  </a:t>
            </a:r>
            <a:r>
              <a:rPr lang="en-US" sz="2000" b="1" i="1" dirty="0" smtClean="0">
                <a:cs typeface="Times New Roman" pitchFamily="18" charset="0"/>
              </a:rPr>
              <a:t>N </a:t>
            </a:r>
            <a:r>
              <a:rPr lang="en-US" sz="2000" b="1" dirty="0" smtClean="0">
                <a:cs typeface="Times New Roman" pitchFamily="18" charset="0"/>
              </a:rPr>
              <a:t> </a:t>
            </a:r>
            <a:r>
              <a:rPr lang="en-US" sz="2000" b="1" dirty="0">
                <a:cs typeface="Times New Roman" pitchFamily="18" charset="0"/>
              </a:rPr>
              <a:t>commodities</a:t>
            </a:r>
          </a:p>
          <a:p>
            <a:pPr>
              <a:lnSpc>
                <a:spcPct val="80000"/>
              </a:lnSpc>
              <a:buFont typeface="Wingdings" pitchFamily="2" charset="2"/>
              <a:buNone/>
            </a:pPr>
            <a:endParaRPr lang="en-US" sz="2000" b="1" dirty="0">
              <a:cs typeface="Times New Roman" pitchFamily="18" charset="0"/>
            </a:endParaRPr>
          </a:p>
          <a:p>
            <a:pPr>
              <a:lnSpc>
                <a:spcPct val="80000"/>
              </a:lnSpc>
              <a:buNone/>
            </a:pPr>
            <a:r>
              <a:rPr lang="en-US" sz="2000" b="1" dirty="0" smtClean="0">
                <a:cs typeface="Times New Roman" pitchFamily="18" charset="0"/>
              </a:rPr>
              <a:t>         observed </a:t>
            </a:r>
            <a:r>
              <a:rPr lang="en-US" sz="2000" b="1" dirty="0">
                <a:cs typeface="Times New Roman" pitchFamily="18" charset="0"/>
              </a:rPr>
              <a:t>price of the </a:t>
            </a:r>
            <a:r>
              <a:rPr lang="en-US" sz="2000" b="1" dirty="0" err="1" smtClean="0">
                <a:cs typeface="Times New Roman" pitchFamily="18" charset="0"/>
              </a:rPr>
              <a:t>i-th</a:t>
            </a:r>
            <a:r>
              <a:rPr lang="en-US" sz="2000" b="1" dirty="0" smtClean="0">
                <a:cs typeface="Times New Roman" pitchFamily="18" charset="0"/>
              </a:rPr>
              <a:t> </a:t>
            </a:r>
            <a:r>
              <a:rPr lang="en-US" sz="2000" b="1" dirty="0">
                <a:cs typeface="Times New Roman" pitchFamily="18" charset="0"/>
              </a:rPr>
              <a:t>commodity in the </a:t>
            </a:r>
            <a:r>
              <a:rPr lang="en-US" sz="2000" b="1" dirty="0" smtClean="0">
                <a:cs typeface="Times New Roman" pitchFamily="18" charset="0"/>
              </a:rPr>
              <a:t>j-</a:t>
            </a:r>
            <a:r>
              <a:rPr lang="en-US" sz="2000" b="1" dirty="0" err="1" smtClean="0">
                <a:cs typeface="Times New Roman" pitchFamily="18" charset="0"/>
              </a:rPr>
              <a:t>th</a:t>
            </a:r>
            <a:r>
              <a:rPr lang="en-US" sz="2000" b="1" dirty="0" smtClean="0">
                <a:cs typeface="Times New Roman" pitchFamily="18" charset="0"/>
              </a:rPr>
              <a:t> </a:t>
            </a:r>
            <a:r>
              <a:rPr lang="en-US" sz="2000" b="1" dirty="0">
                <a:cs typeface="Times New Roman" pitchFamily="18" charset="0"/>
              </a:rPr>
              <a:t>country</a:t>
            </a:r>
          </a:p>
          <a:p>
            <a:pPr>
              <a:lnSpc>
                <a:spcPct val="80000"/>
              </a:lnSpc>
            </a:pPr>
            <a:endParaRPr lang="en-US" sz="2000" b="1" dirty="0" smtClean="0">
              <a:cs typeface="Times New Roman" pitchFamily="18" charset="0"/>
            </a:endParaRPr>
          </a:p>
          <a:p>
            <a:pPr>
              <a:lnSpc>
                <a:spcPct val="80000"/>
              </a:lnSpc>
              <a:buNone/>
            </a:pPr>
            <a:r>
              <a:rPr lang="en-US" sz="2000" b="1" dirty="0" smtClean="0">
                <a:cs typeface="Times New Roman" pitchFamily="18" charset="0"/>
              </a:rPr>
              <a:t>         </a:t>
            </a:r>
            <a:r>
              <a:rPr lang="en-US" sz="2000" b="1" dirty="0">
                <a:cs typeface="Times New Roman" pitchFamily="18" charset="0"/>
              </a:rPr>
              <a:t>quantity of the </a:t>
            </a:r>
            <a:r>
              <a:rPr lang="en-US" sz="2000" b="1" dirty="0" err="1" smtClean="0">
                <a:cs typeface="Times New Roman" pitchFamily="18" charset="0"/>
              </a:rPr>
              <a:t>i-th</a:t>
            </a:r>
            <a:r>
              <a:rPr lang="en-US" sz="2000" b="1" dirty="0" smtClean="0">
                <a:cs typeface="Times New Roman" pitchFamily="18" charset="0"/>
              </a:rPr>
              <a:t> </a:t>
            </a:r>
            <a:r>
              <a:rPr lang="en-US" sz="2000" b="1" dirty="0">
                <a:cs typeface="Times New Roman" pitchFamily="18" charset="0"/>
              </a:rPr>
              <a:t>commodity in the </a:t>
            </a:r>
            <a:r>
              <a:rPr lang="en-US" sz="2000" b="1" dirty="0" smtClean="0">
                <a:cs typeface="Times New Roman" pitchFamily="18" charset="0"/>
              </a:rPr>
              <a:t>j-</a:t>
            </a:r>
            <a:r>
              <a:rPr lang="en-US" sz="2000" b="1" dirty="0" err="1" smtClean="0">
                <a:cs typeface="Times New Roman" pitchFamily="18" charset="0"/>
              </a:rPr>
              <a:t>th</a:t>
            </a:r>
            <a:r>
              <a:rPr lang="en-US" sz="2000" b="1" dirty="0" smtClean="0">
                <a:cs typeface="Times New Roman" pitchFamily="18" charset="0"/>
              </a:rPr>
              <a:t> </a:t>
            </a:r>
            <a:r>
              <a:rPr lang="en-US" sz="2000" b="1" dirty="0">
                <a:cs typeface="Times New Roman" pitchFamily="18" charset="0"/>
              </a:rPr>
              <a:t>country </a:t>
            </a:r>
          </a:p>
          <a:p>
            <a:pPr>
              <a:lnSpc>
                <a:spcPct val="80000"/>
              </a:lnSpc>
            </a:pPr>
            <a:endParaRPr lang="en-US" sz="2000" b="1" dirty="0">
              <a:cs typeface="Times New Roman" pitchFamily="18" charset="0"/>
            </a:endParaRPr>
          </a:p>
          <a:p>
            <a:pPr>
              <a:lnSpc>
                <a:spcPct val="80000"/>
              </a:lnSpc>
              <a:buNone/>
            </a:pPr>
            <a:r>
              <a:rPr lang="en-US" sz="2000" b="1" dirty="0" smtClean="0">
                <a:cs typeface="Times New Roman" pitchFamily="18" charset="0"/>
              </a:rPr>
              <a:t>         purchasing </a:t>
            </a:r>
            <a:r>
              <a:rPr lang="en-US" sz="2000" b="1" dirty="0">
                <a:cs typeface="Times New Roman" pitchFamily="18" charset="0"/>
              </a:rPr>
              <a:t>power parity of </a:t>
            </a:r>
            <a:r>
              <a:rPr lang="en-US" sz="2000" b="1" dirty="0" smtClean="0">
                <a:cs typeface="Times New Roman" pitchFamily="18" charset="0"/>
              </a:rPr>
              <a:t>j-</a:t>
            </a:r>
            <a:r>
              <a:rPr lang="en-US" sz="2000" b="1" dirty="0" err="1" smtClean="0">
                <a:cs typeface="Times New Roman" pitchFamily="18" charset="0"/>
              </a:rPr>
              <a:t>th</a:t>
            </a:r>
            <a:r>
              <a:rPr lang="en-US" sz="2000" b="1" dirty="0" smtClean="0">
                <a:cs typeface="Times New Roman" pitchFamily="18" charset="0"/>
              </a:rPr>
              <a:t> </a:t>
            </a:r>
            <a:r>
              <a:rPr lang="en-US" sz="2000" b="1" dirty="0">
                <a:cs typeface="Times New Roman" pitchFamily="18" charset="0"/>
              </a:rPr>
              <a:t>country</a:t>
            </a:r>
          </a:p>
          <a:p>
            <a:pPr>
              <a:lnSpc>
                <a:spcPct val="80000"/>
              </a:lnSpc>
            </a:pPr>
            <a:endParaRPr lang="en-US" sz="2000" b="1" dirty="0">
              <a:cs typeface="Times New Roman" pitchFamily="18" charset="0"/>
            </a:endParaRPr>
          </a:p>
          <a:p>
            <a:pPr>
              <a:lnSpc>
                <a:spcPct val="80000"/>
              </a:lnSpc>
              <a:buNone/>
            </a:pPr>
            <a:r>
              <a:rPr lang="en-US" sz="2000" b="1" dirty="0" smtClean="0">
                <a:cs typeface="Times New Roman" pitchFamily="18" charset="0"/>
              </a:rPr>
              <a:t>         Average </a:t>
            </a:r>
            <a:r>
              <a:rPr lang="en-US" sz="2000" b="1" dirty="0">
                <a:cs typeface="Times New Roman" pitchFamily="18" charset="0"/>
              </a:rPr>
              <a:t>price for </a:t>
            </a:r>
            <a:r>
              <a:rPr lang="en-US" sz="2000" b="1" dirty="0" err="1" smtClean="0">
                <a:cs typeface="Times New Roman" pitchFamily="18" charset="0"/>
              </a:rPr>
              <a:t>i-th</a:t>
            </a:r>
            <a:r>
              <a:rPr lang="en-US" sz="2000" b="1" dirty="0" smtClean="0">
                <a:cs typeface="Times New Roman" pitchFamily="18" charset="0"/>
              </a:rPr>
              <a:t> </a:t>
            </a:r>
            <a:r>
              <a:rPr lang="en-US" sz="2000" b="1" dirty="0">
                <a:cs typeface="Times New Roman" pitchFamily="18" charset="0"/>
              </a:rPr>
              <a:t>commodity</a:t>
            </a:r>
          </a:p>
          <a:p>
            <a:pPr marL="0" indent="0">
              <a:lnSpc>
                <a:spcPct val="80000"/>
              </a:lnSpc>
              <a:buNone/>
            </a:pPr>
            <a:endParaRPr lang="en-US" sz="2000" b="1" dirty="0"/>
          </a:p>
          <a:p>
            <a:pPr>
              <a:lnSpc>
                <a:spcPct val="80000"/>
              </a:lnSpc>
              <a:buNone/>
            </a:pPr>
            <a:r>
              <a:rPr lang="en-US" sz="2000" b="1" dirty="0" smtClean="0">
                <a:cs typeface="Times New Roman" pitchFamily="18" charset="0"/>
              </a:rPr>
              <a:t>    Expenditure shares</a:t>
            </a:r>
          </a:p>
          <a:p>
            <a:pPr>
              <a:lnSpc>
                <a:spcPct val="80000"/>
              </a:lnSpc>
              <a:buNone/>
            </a:pPr>
            <a:endParaRPr lang="en-US" sz="2000" b="1" dirty="0">
              <a:cs typeface="Times New Roman" pitchFamily="18" charset="0"/>
            </a:endParaRPr>
          </a:p>
          <a:p>
            <a:pPr>
              <a:lnSpc>
                <a:spcPct val="80000"/>
              </a:lnSpc>
              <a:buNone/>
            </a:pPr>
            <a:endParaRPr lang="en-US" sz="2000" b="1" dirty="0" smtClean="0">
              <a:cs typeface="Times New Roman" pitchFamily="18" charset="0"/>
            </a:endParaRPr>
          </a:p>
          <a:p>
            <a:pPr>
              <a:lnSpc>
                <a:spcPct val="80000"/>
              </a:lnSpc>
              <a:buNone/>
            </a:pPr>
            <a:r>
              <a:rPr lang="en-US" sz="2000" b="1" dirty="0">
                <a:cs typeface="Times New Roman" pitchFamily="18" charset="0"/>
              </a:rPr>
              <a:t> </a:t>
            </a:r>
            <a:r>
              <a:rPr lang="en-US" sz="2000" b="1" dirty="0" smtClean="0">
                <a:cs typeface="Times New Roman" pitchFamily="18" charset="0"/>
              </a:rPr>
              <a:t>   Weights based on expenditure shares</a:t>
            </a:r>
            <a:endParaRPr lang="en-US" sz="2000" b="1" dirty="0">
              <a:cs typeface="Times New Roman" pitchFamily="18" charset="0"/>
            </a:endParaRPr>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73" name="Object 5"/>
          <p:cNvGraphicFramePr>
            <a:graphicFrameLocks noChangeAspect="1"/>
          </p:cNvGraphicFramePr>
          <p:nvPr>
            <p:extLst/>
          </p:nvPr>
        </p:nvGraphicFramePr>
        <p:xfrm>
          <a:off x="1178483" y="1715343"/>
          <a:ext cx="449263" cy="533400"/>
        </p:xfrm>
        <a:graphic>
          <a:graphicData uri="http://schemas.openxmlformats.org/presentationml/2006/ole">
            <mc:AlternateContent xmlns:mc="http://schemas.openxmlformats.org/markup-compatibility/2006">
              <mc:Choice xmlns:v="urn:schemas-microsoft-com:vml" Requires="v">
                <p:oleObj spid="_x0000_s184508" name="Equation" r:id="rId3" imgW="203112" imgH="241195" progId="Equation.DSMT4">
                  <p:embed/>
                </p:oleObj>
              </mc:Choice>
              <mc:Fallback>
                <p:oleObj name="Equation" r:id="rId3" imgW="203112"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483" y="1715343"/>
                        <a:ext cx="4492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4" name="Rectangle 6"/>
          <p:cNvSpPr>
            <a:spLocks noChangeArrowheads="1"/>
          </p:cNvSpPr>
          <p:nvPr/>
        </p:nvSpPr>
        <p:spPr bwMode="auto">
          <a:xfrm>
            <a:off x="0" y="2451100"/>
            <a:ext cx="9144000" cy="0"/>
          </a:xfrm>
          <a:prstGeom prst="rect">
            <a:avLst/>
          </a:prstGeom>
          <a:noFill/>
          <a:ln w="9525">
            <a:noFill/>
            <a:miter lim="800000"/>
            <a:headEnd/>
            <a:tailEnd/>
          </a:ln>
          <a:effectLst/>
        </p:spPr>
        <p:txBody>
          <a:bodyPr wrap="none" anchor="ctr">
            <a:spAutoFit/>
          </a:bodyPr>
          <a:lstStyle/>
          <a:p>
            <a:endParaRPr lang="en-AU"/>
          </a:p>
        </p:txBody>
      </p:sp>
      <p:sp>
        <p:nvSpPr>
          <p:cNvPr id="8397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76" name="Object 8"/>
          <p:cNvGraphicFramePr>
            <a:graphicFrameLocks noChangeAspect="1"/>
          </p:cNvGraphicFramePr>
          <p:nvPr>
            <p:extLst/>
          </p:nvPr>
        </p:nvGraphicFramePr>
        <p:xfrm>
          <a:off x="1180028" y="2381431"/>
          <a:ext cx="460851" cy="576064"/>
        </p:xfrm>
        <a:graphic>
          <a:graphicData uri="http://schemas.openxmlformats.org/presentationml/2006/ole">
            <mc:AlternateContent xmlns:mc="http://schemas.openxmlformats.org/markup-compatibility/2006">
              <mc:Choice xmlns:v="urn:schemas-microsoft-com:vml" Requires="v">
                <p:oleObj spid="_x0000_s184509" name="Equation" r:id="rId5" imgW="190417" imgH="241195" progId="Equation.DSMT4">
                  <p:embed/>
                </p:oleObj>
              </mc:Choice>
              <mc:Fallback>
                <p:oleObj name="Equation" r:id="rId5" imgW="190417"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0028" y="2381431"/>
                        <a:ext cx="460851"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sp>
        <p:nvSpPr>
          <p:cNvPr id="83978"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79" name="Object 11"/>
          <p:cNvGraphicFramePr>
            <a:graphicFrameLocks noChangeAspect="1"/>
          </p:cNvGraphicFramePr>
          <p:nvPr>
            <p:extLst/>
          </p:nvPr>
        </p:nvGraphicFramePr>
        <p:xfrm>
          <a:off x="1304392" y="3610933"/>
          <a:ext cx="304800" cy="457200"/>
        </p:xfrm>
        <a:graphic>
          <a:graphicData uri="http://schemas.openxmlformats.org/presentationml/2006/ole">
            <mc:AlternateContent xmlns:mc="http://schemas.openxmlformats.org/markup-compatibility/2006">
              <mc:Choice xmlns:v="urn:schemas-microsoft-com:vml" Requires="v">
                <p:oleObj spid="_x0000_s184510" name="Equation" r:id="rId7" imgW="152334" imgH="228501" progId="Equation.DSMT4">
                  <p:embed/>
                </p:oleObj>
              </mc:Choice>
              <mc:Fallback>
                <p:oleObj name="Equation" r:id="rId7" imgW="15233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4392" y="3610933"/>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81" name="Object 13"/>
          <p:cNvGraphicFramePr>
            <a:graphicFrameLocks noChangeAspect="1"/>
          </p:cNvGraphicFramePr>
          <p:nvPr>
            <p:extLst/>
          </p:nvPr>
        </p:nvGraphicFramePr>
        <p:xfrm>
          <a:off x="3851920" y="3919643"/>
          <a:ext cx="1656184" cy="1254851"/>
        </p:xfrm>
        <a:graphic>
          <a:graphicData uri="http://schemas.openxmlformats.org/presentationml/2006/ole">
            <mc:AlternateContent xmlns:mc="http://schemas.openxmlformats.org/markup-compatibility/2006">
              <mc:Choice xmlns:v="urn:schemas-microsoft-com:vml" Requires="v">
                <p:oleObj spid="_x0000_s184511" name="Equation" r:id="rId9" imgW="901700" imgH="685800" progId="Equation.DSMT4">
                  <p:embed/>
                </p:oleObj>
              </mc:Choice>
              <mc:Fallback>
                <p:oleObj name="Equation" r:id="rId9" imgW="901700" imgH="685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3919643"/>
                        <a:ext cx="1656184" cy="1254851"/>
                      </a:xfrm>
                      <a:prstGeom prst="rect">
                        <a:avLst/>
                      </a:prstGeom>
                      <a:noFill/>
                      <a:extLst/>
                    </p:spPr>
                  </p:pic>
                </p:oleObj>
              </mc:Fallback>
            </mc:AlternateContent>
          </a:graphicData>
        </a:graphic>
      </p:graphicFrame>
      <p:sp>
        <p:nvSpPr>
          <p:cNvPr id="83982" name="Rectangle 14"/>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83" name="Object 15"/>
          <p:cNvGraphicFramePr>
            <a:graphicFrameLocks noChangeAspect="1"/>
          </p:cNvGraphicFramePr>
          <p:nvPr>
            <p:extLst/>
          </p:nvPr>
        </p:nvGraphicFramePr>
        <p:xfrm>
          <a:off x="5770388" y="4800073"/>
          <a:ext cx="1440160" cy="1286614"/>
        </p:xfrm>
        <a:graphic>
          <a:graphicData uri="http://schemas.openxmlformats.org/presentationml/2006/ole">
            <mc:AlternateContent xmlns:mc="http://schemas.openxmlformats.org/markup-compatibility/2006">
              <mc:Choice xmlns:v="urn:schemas-microsoft-com:vml" Requires="v">
                <p:oleObj spid="_x0000_s184512" name="Equation" r:id="rId11" imgW="799753" imgH="710891" progId="Equation.DSMT4">
                  <p:embed/>
                </p:oleObj>
              </mc:Choice>
              <mc:Fallback>
                <p:oleObj name="Equation" r:id="rId11" imgW="799753" imgH="71089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70388" y="4800073"/>
                        <a:ext cx="1440160" cy="1286614"/>
                      </a:xfrm>
                      <a:prstGeom prst="rect">
                        <a:avLst/>
                      </a:prstGeom>
                      <a:noFill/>
                      <a:extLst/>
                    </p:spPr>
                  </p:pic>
                </p:oleObj>
              </mc:Fallback>
            </mc:AlternateContent>
          </a:graphicData>
        </a:graphic>
      </p:graphicFrame>
      <p:sp>
        <p:nvSpPr>
          <p:cNvPr id="83984" name="Rectangle 1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AU"/>
          </a:p>
        </p:txBody>
      </p:sp>
      <p:graphicFrame>
        <p:nvGraphicFramePr>
          <p:cNvPr id="83985" name="Object 17"/>
          <p:cNvGraphicFramePr>
            <a:graphicFrameLocks noChangeAspect="1"/>
          </p:cNvGraphicFramePr>
          <p:nvPr>
            <p:extLst/>
          </p:nvPr>
        </p:nvGraphicFramePr>
        <p:xfrm>
          <a:off x="1013954" y="3090318"/>
          <a:ext cx="613792" cy="461765"/>
        </p:xfrm>
        <a:graphic>
          <a:graphicData uri="http://schemas.openxmlformats.org/presentationml/2006/ole">
            <mc:AlternateContent xmlns:mc="http://schemas.openxmlformats.org/markup-compatibility/2006">
              <mc:Choice xmlns:v="urn:schemas-microsoft-com:vml" Requires="v">
                <p:oleObj spid="_x0000_s184513" name="Equation" r:id="rId13" imgW="368300" imgH="241300" progId="Equation.DSMT4">
                  <p:embed/>
                </p:oleObj>
              </mc:Choice>
              <mc:Fallback>
                <p:oleObj name="Equation" r:id="rId13" imgW="3683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954" y="3090318"/>
                        <a:ext cx="613792" cy="461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763688" y="404664"/>
            <a:ext cx="5472608" cy="461665"/>
          </a:xfrm>
          <a:prstGeom prst="rect">
            <a:avLst/>
          </a:prstGeom>
          <a:noFill/>
        </p:spPr>
        <p:txBody>
          <a:bodyPr wrap="square" rtlCol="0">
            <a:spAutoFit/>
          </a:bodyPr>
          <a:lstStyle/>
          <a:p>
            <a:pPr algn="ctr"/>
            <a:r>
              <a:rPr lang="en-US" b="1" dirty="0" smtClean="0">
                <a:solidFill>
                  <a:srgbClr val="C00000"/>
                </a:solidFill>
                <a:latin typeface="+mj-lt"/>
              </a:rPr>
              <a:t>Notation</a:t>
            </a:r>
            <a:endParaRPr lang="en-US" b="1" dirty="0">
              <a:solidFill>
                <a:srgbClr val="C00000"/>
              </a:solidFill>
              <a:latin typeface="+mj-lt"/>
            </a:endParaRPr>
          </a:p>
        </p:txBody>
      </p:sp>
      <p:sp>
        <p:nvSpPr>
          <p:cNvPr id="3" name="TextBox 2"/>
          <p:cNvSpPr txBox="1"/>
          <p:nvPr/>
        </p:nvSpPr>
        <p:spPr>
          <a:xfrm>
            <a:off x="1178960" y="6087415"/>
            <a:ext cx="6366358" cy="369332"/>
          </a:xfrm>
          <a:prstGeom prst="rect">
            <a:avLst/>
          </a:prstGeom>
          <a:noFill/>
        </p:spPr>
        <p:txBody>
          <a:bodyPr wrap="square" rtlCol="0">
            <a:spAutoFit/>
          </a:bodyPr>
          <a:lstStyle/>
          <a:p>
            <a:r>
              <a:rPr lang="en-US" sz="1800" b="1" dirty="0" smtClean="0">
                <a:solidFill>
                  <a:srgbClr val="0066FF"/>
                </a:solidFill>
                <a:latin typeface="+mn-lt"/>
              </a:rPr>
              <a:t>When </a:t>
            </a:r>
            <a:r>
              <a:rPr lang="en-US" sz="1800" b="1" i="1" dirty="0" smtClean="0">
                <a:solidFill>
                  <a:srgbClr val="0066FF"/>
                </a:solidFill>
                <a:latin typeface="+mn-lt"/>
              </a:rPr>
              <a:t>M = </a:t>
            </a:r>
            <a:r>
              <a:rPr lang="en-US" sz="1800" b="1" dirty="0" smtClean="0">
                <a:solidFill>
                  <a:srgbClr val="0066FF"/>
                </a:solidFill>
                <a:latin typeface="+mn-lt"/>
              </a:rPr>
              <a:t>2, we have the case of binary comparisons.</a:t>
            </a:r>
            <a:endParaRPr lang="en-US" sz="1800" b="1" dirty="0">
              <a:solidFill>
                <a:srgbClr val="0066FF"/>
              </a:solidFill>
              <a:latin typeface="+mn-lt"/>
            </a:endParaRPr>
          </a:p>
        </p:txBody>
      </p:sp>
    </p:spTree>
    <p:extLst>
      <p:ext uri="{BB962C8B-B14F-4D97-AF65-F5344CB8AC3E}">
        <p14:creationId xmlns:p14="http://schemas.microsoft.com/office/powerpoint/2010/main" val="28802418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79712" y="228601"/>
            <a:ext cx="5256584" cy="461665"/>
          </a:xfrm>
          <a:prstGeom prst="rect">
            <a:avLst/>
          </a:prstGeom>
          <a:noFill/>
          <a:ln w="9525">
            <a:noFill/>
            <a:miter lim="800000"/>
            <a:headEnd/>
            <a:tailEnd/>
          </a:ln>
          <a:effectLst/>
        </p:spPr>
        <p:txBody>
          <a:bodyPr wrap="square">
            <a:spAutoFit/>
          </a:bodyPr>
          <a:lstStyle/>
          <a:p>
            <a:pPr algn="ctr">
              <a:spcBef>
                <a:spcPct val="50000"/>
              </a:spcBef>
            </a:pPr>
            <a:r>
              <a:rPr lang="en-US" b="1" dirty="0" smtClean="0">
                <a:solidFill>
                  <a:srgbClr val="C00000"/>
                </a:solidFill>
                <a:latin typeface="+mn-lt"/>
              </a:rPr>
              <a:t>Geary-</a:t>
            </a:r>
            <a:r>
              <a:rPr lang="en-US" b="1" dirty="0" err="1" smtClean="0">
                <a:solidFill>
                  <a:srgbClr val="C00000"/>
                </a:solidFill>
                <a:latin typeface="+mn-lt"/>
              </a:rPr>
              <a:t>Khamis</a:t>
            </a:r>
            <a:r>
              <a:rPr lang="en-US" b="1" dirty="0" smtClean="0">
                <a:solidFill>
                  <a:srgbClr val="C00000"/>
                </a:solidFill>
                <a:latin typeface="+mn-lt"/>
              </a:rPr>
              <a:t> System of equations</a:t>
            </a:r>
          </a:p>
        </p:txBody>
      </p:sp>
      <p:sp>
        <p:nvSpPr>
          <p:cNvPr id="3" name="TextBox 2"/>
          <p:cNvSpPr txBox="1"/>
          <p:nvPr/>
        </p:nvSpPr>
        <p:spPr>
          <a:xfrm>
            <a:off x="863588" y="1340768"/>
            <a:ext cx="7596844" cy="3170099"/>
          </a:xfrm>
          <a:prstGeom prst="rect">
            <a:avLst/>
          </a:prstGeom>
          <a:noFill/>
        </p:spPr>
        <p:txBody>
          <a:bodyPr wrap="square" rtlCol="0">
            <a:spAutoFit/>
          </a:bodyPr>
          <a:lstStyle/>
          <a:p>
            <a:r>
              <a:rPr lang="en-US" sz="2000" b="1" dirty="0" smtClean="0">
                <a:solidFill>
                  <a:schemeClr val="tx1"/>
                </a:solidFill>
                <a:latin typeface="+mn-lt"/>
              </a:rPr>
              <a:t>The Geary-</a:t>
            </a:r>
            <a:r>
              <a:rPr lang="en-US" sz="2000" b="1" dirty="0" err="1" smtClean="0">
                <a:solidFill>
                  <a:schemeClr val="tx1"/>
                </a:solidFill>
                <a:latin typeface="+mn-lt"/>
              </a:rPr>
              <a:t>Khamis</a:t>
            </a:r>
            <a:r>
              <a:rPr lang="en-US" sz="2000" b="1" dirty="0" smtClean="0">
                <a:solidFill>
                  <a:schemeClr val="tx1"/>
                </a:solidFill>
                <a:latin typeface="+mn-lt"/>
              </a:rPr>
              <a:t> system provides a set of interdependent equations that define    </a:t>
            </a:r>
            <a:r>
              <a:rPr lang="en-US" sz="2000" b="1" i="1" dirty="0" smtClean="0">
                <a:solidFill>
                  <a:schemeClr val="tx1"/>
                </a:solidFill>
                <a:latin typeface="+mn-lt"/>
              </a:rPr>
              <a:t>        </a:t>
            </a:r>
            <a:r>
              <a:rPr lang="en-US" sz="2000" b="1" dirty="0" smtClean="0">
                <a:solidFill>
                  <a:schemeClr val="tx1"/>
                </a:solidFill>
                <a:latin typeface="+mn-lt"/>
              </a:rPr>
              <a:t> and international prices , </a:t>
            </a:r>
            <a:endParaRPr lang="en-US" sz="2000" b="1" i="1" dirty="0" smtClean="0">
              <a:solidFill>
                <a:schemeClr val="tx1"/>
              </a:solidFill>
              <a:latin typeface="+mn-lt"/>
            </a:endParaRPr>
          </a:p>
          <a:p>
            <a:endParaRPr lang="en-US" sz="2000" b="1" i="1" dirty="0">
              <a:solidFill>
                <a:schemeClr val="tx1"/>
              </a:solidFill>
              <a:latin typeface="+mn-lt"/>
            </a:endParaRPr>
          </a:p>
          <a:p>
            <a:r>
              <a:rPr lang="en-US" sz="2000" b="1" dirty="0" smtClean="0">
                <a:solidFill>
                  <a:srgbClr val="0066FF"/>
                </a:solidFill>
                <a:latin typeface="+mn-lt"/>
              </a:rPr>
              <a:t>Given the values of             , the GK system defines each international average price as: </a:t>
            </a:r>
          </a:p>
          <a:p>
            <a:endParaRPr lang="en-US" sz="2000" b="1" dirty="0" smtClean="0">
              <a:solidFill>
                <a:schemeClr val="tx1"/>
              </a:solidFill>
              <a:latin typeface="+mn-lt"/>
            </a:endParaRP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82533053"/>
              </p:ext>
            </p:extLst>
          </p:nvPr>
        </p:nvGraphicFramePr>
        <p:xfrm>
          <a:off x="3347864" y="1700808"/>
          <a:ext cx="766936" cy="373636"/>
        </p:xfrm>
        <a:graphic>
          <a:graphicData uri="http://schemas.openxmlformats.org/presentationml/2006/ole">
            <mc:AlternateContent xmlns:mc="http://schemas.openxmlformats.org/markup-compatibility/2006">
              <mc:Choice xmlns:v="urn:schemas-microsoft-com:vml" Requires="v">
                <p:oleObj spid="_x0000_s154852" name="Equation" r:id="rId3" imgW="495000" imgH="241200" progId="Equation.DSMT4">
                  <p:embed/>
                </p:oleObj>
              </mc:Choice>
              <mc:Fallback>
                <p:oleObj name="Equation" r:id="rId3" imgW="495000" imgH="241200" progId="Equation.DSMT4">
                  <p:embed/>
                  <p:pic>
                    <p:nvPicPr>
                      <p:cNvPr id="0" name=""/>
                      <p:cNvPicPr/>
                      <p:nvPr/>
                    </p:nvPicPr>
                    <p:blipFill>
                      <a:blip r:embed="rId4"/>
                      <a:stretch>
                        <a:fillRect/>
                      </a:stretch>
                    </p:blipFill>
                    <p:spPr>
                      <a:xfrm>
                        <a:off x="3347864" y="1700808"/>
                        <a:ext cx="766936" cy="37363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0836791"/>
              </p:ext>
            </p:extLst>
          </p:nvPr>
        </p:nvGraphicFramePr>
        <p:xfrm>
          <a:off x="6840496" y="1700808"/>
          <a:ext cx="553013" cy="432792"/>
        </p:xfrm>
        <a:graphic>
          <a:graphicData uri="http://schemas.openxmlformats.org/presentationml/2006/ole">
            <mc:AlternateContent xmlns:mc="http://schemas.openxmlformats.org/markup-compatibility/2006">
              <mc:Choice xmlns:v="urn:schemas-microsoft-com:vml" Requires="v">
                <p:oleObj spid="_x0000_s154853" name="Equation" r:id="rId5" imgW="291960" imgH="228600" progId="Equation.DSMT4">
                  <p:embed/>
                </p:oleObj>
              </mc:Choice>
              <mc:Fallback>
                <p:oleObj name="Equation" r:id="rId5" imgW="291960" imgH="228600" progId="Equation.DSMT4">
                  <p:embed/>
                  <p:pic>
                    <p:nvPicPr>
                      <p:cNvPr id="0" name=""/>
                      <p:cNvPicPr/>
                      <p:nvPr/>
                    </p:nvPicPr>
                    <p:blipFill>
                      <a:blip r:embed="rId6"/>
                      <a:stretch>
                        <a:fillRect/>
                      </a:stretch>
                    </p:blipFill>
                    <p:spPr>
                      <a:xfrm>
                        <a:off x="6840496" y="1700808"/>
                        <a:ext cx="553013" cy="43279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90952986"/>
              </p:ext>
            </p:extLst>
          </p:nvPr>
        </p:nvGraphicFramePr>
        <p:xfrm>
          <a:off x="3203848" y="2275861"/>
          <a:ext cx="766083" cy="373220"/>
        </p:xfrm>
        <a:graphic>
          <a:graphicData uri="http://schemas.openxmlformats.org/presentationml/2006/ole">
            <mc:AlternateContent xmlns:mc="http://schemas.openxmlformats.org/markup-compatibility/2006">
              <mc:Choice xmlns:v="urn:schemas-microsoft-com:vml" Requires="v">
                <p:oleObj spid="_x0000_s154854" name="Equation" r:id="rId7" imgW="495000" imgH="241200" progId="Equation.DSMT4">
                  <p:embed/>
                </p:oleObj>
              </mc:Choice>
              <mc:Fallback>
                <p:oleObj name="Equation" r:id="rId7" imgW="495000" imgH="241200" progId="Equation.DSMT4">
                  <p:embed/>
                  <p:pic>
                    <p:nvPicPr>
                      <p:cNvPr id="0" name=""/>
                      <p:cNvPicPr/>
                      <p:nvPr/>
                    </p:nvPicPr>
                    <p:blipFill>
                      <a:blip r:embed="rId4"/>
                      <a:stretch>
                        <a:fillRect/>
                      </a:stretch>
                    </p:blipFill>
                    <p:spPr>
                      <a:xfrm>
                        <a:off x="3203848" y="2275861"/>
                        <a:ext cx="766083" cy="37322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01605286"/>
              </p:ext>
            </p:extLst>
          </p:nvPr>
        </p:nvGraphicFramePr>
        <p:xfrm>
          <a:off x="3048000" y="3098399"/>
          <a:ext cx="2640012" cy="971550"/>
        </p:xfrm>
        <a:graphic>
          <a:graphicData uri="http://schemas.openxmlformats.org/presentationml/2006/ole">
            <mc:AlternateContent xmlns:mc="http://schemas.openxmlformats.org/markup-compatibility/2006">
              <mc:Choice xmlns:v="urn:schemas-microsoft-com:vml" Requires="v">
                <p:oleObj spid="_x0000_s154855" name="Equation" r:id="rId8" imgW="1587240" imgH="583920" progId="Equation.DSMT4">
                  <p:embed/>
                </p:oleObj>
              </mc:Choice>
              <mc:Fallback>
                <p:oleObj name="Equation" r:id="rId8" imgW="1587240" imgH="583920" progId="Equation.DSMT4">
                  <p:embed/>
                  <p:pic>
                    <p:nvPicPr>
                      <p:cNvPr id="0" name=""/>
                      <p:cNvPicPr/>
                      <p:nvPr/>
                    </p:nvPicPr>
                    <p:blipFill>
                      <a:blip r:embed="rId9"/>
                      <a:stretch>
                        <a:fillRect/>
                      </a:stretch>
                    </p:blipFill>
                    <p:spPr>
                      <a:xfrm>
                        <a:off x="3048000" y="3098399"/>
                        <a:ext cx="2640012" cy="971550"/>
                      </a:xfrm>
                      <a:prstGeom prst="rect">
                        <a:avLst/>
                      </a:prstGeom>
                    </p:spPr>
                  </p:pic>
                </p:oleObj>
              </mc:Fallback>
            </mc:AlternateContent>
          </a:graphicData>
        </a:graphic>
      </p:graphicFrame>
      <p:sp>
        <p:nvSpPr>
          <p:cNvPr id="11" name="TextBox 10"/>
          <p:cNvSpPr txBox="1"/>
          <p:nvPr/>
        </p:nvSpPr>
        <p:spPr>
          <a:xfrm>
            <a:off x="863588" y="4335588"/>
            <a:ext cx="7488832" cy="707886"/>
          </a:xfrm>
          <a:prstGeom prst="rect">
            <a:avLst/>
          </a:prstGeom>
          <a:noFill/>
        </p:spPr>
        <p:txBody>
          <a:bodyPr wrap="square" rtlCol="0">
            <a:spAutoFit/>
          </a:bodyPr>
          <a:lstStyle/>
          <a:p>
            <a:r>
              <a:rPr lang="en-US" sz="2000" b="1" dirty="0" smtClean="0">
                <a:solidFill>
                  <a:srgbClr val="C00000"/>
                </a:solidFill>
                <a:latin typeface="+mn-lt"/>
              </a:rPr>
              <a:t>Given the values of            , the GK system defines PPP of currency of a country as: </a:t>
            </a:r>
          </a:p>
        </p:txBody>
      </p:sp>
      <p:graphicFrame>
        <p:nvGraphicFramePr>
          <p:cNvPr id="12" name="Object 11"/>
          <p:cNvGraphicFramePr>
            <a:graphicFrameLocks noChangeAspect="1"/>
          </p:cNvGraphicFramePr>
          <p:nvPr>
            <p:extLst>
              <p:ext uri="{D42A27DB-BD31-4B8C-83A1-F6EECF244321}">
                <p14:modId xmlns:p14="http://schemas.microsoft.com/office/powerpoint/2010/main" val="3396252567"/>
              </p:ext>
            </p:extLst>
          </p:nvPr>
        </p:nvGraphicFramePr>
        <p:xfrm>
          <a:off x="3192642" y="4397746"/>
          <a:ext cx="431607" cy="337779"/>
        </p:xfrm>
        <a:graphic>
          <a:graphicData uri="http://schemas.openxmlformats.org/presentationml/2006/ole">
            <mc:AlternateContent xmlns:mc="http://schemas.openxmlformats.org/markup-compatibility/2006">
              <mc:Choice xmlns:v="urn:schemas-microsoft-com:vml" Requires="v">
                <p:oleObj spid="_x0000_s154856" name="Equation" r:id="rId10" imgW="291960" imgH="228600" progId="Equation.DSMT4">
                  <p:embed/>
                </p:oleObj>
              </mc:Choice>
              <mc:Fallback>
                <p:oleObj name="Equation" r:id="rId10" imgW="291960" imgH="228600" progId="Equation.DSMT4">
                  <p:embed/>
                  <p:pic>
                    <p:nvPicPr>
                      <p:cNvPr id="0" name=""/>
                      <p:cNvPicPr/>
                      <p:nvPr/>
                    </p:nvPicPr>
                    <p:blipFill>
                      <a:blip r:embed="rId6"/>
                      <a:stretch>
                        <a:fillRect/>
                      </a:stretch>
                    </p:blipFill>
                    <p:spPr>
                      <a:xfrm>
                        <a:off x="3192642" y="4397746"/>
                        <a:ext cx="431607" cy="337779"/>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19010080"/>
              </p:ext>
            </p:extLst>
          </p:nvPr>
        </p:nvGraphicFramePr>
        <p:xfrm>
          <a:off x="3192642" y="5043474"/>
          <a:ext cx="1837083" cy="897912"/>
        </p:xfrm>
        <a:graphic>
          <a:graphicData uri="http://schemas.openxmlformats.org/presentationml/2006/ole">
            <mc:AlternateContent xmlns:mc="http://schemas.openxmlformats.org/markup-compatibility/2006">
              <mc:Choice xmlns:v="urn:schemas-microsoft-com:vml" Requires="v">
                <p:oleObj spid="_x0000_s154857" name="Equation" r:id="rId11" imgW="1143000" imgH="558720" progId="Equation.DSMT4">
                  <p:embed/>
                </p:oleObj>
              </mc:Choice>
              <mc:Fallback>
                <p:oleObj name="Equation" r:id="rId11" imgW="1143000" imgH="558720" progId="Equation.DSMT4">
                  <p:embed/>
                  <p:pic>
                    <p:nvPicPr>
                      <p:cNvPr id="0" name=""/>
                      <p:cNvPicPr/>
                      <p:nvPr/>
                    </p:nvPicPr>
                    <p:blipFill>
                      <a:blip r:embed="rId12"/>
                      <a:stretch>
                        <a:fillRect/>
                      </a:stretch>
                    </p:blipFill>
                    <p:spPr>
                      <a:xfrm>
                        <a:off x="3192642" y="5043474"/>
                        <a:ext cx="1837083" cy="897912"/>
                      </a:xfrm>
                      <a:prstGeom prst="rect">
                        <a:avLst/>
                      </a:prstGeom>
                    </p:spPr>
                  </p:pic>
                </p:oleObj>
              </mc:Fallback>
            </mc:AlternateContent>
          </a:graphicData>
        </a:graphic>
      </p:graphicFrame>
    </p:spTree>
    <p:extLst>
      <p:ext uri="{BB962C8B-B14F-4D97-AF65-F5344CB8AC3E}">
        <p14:creationId xmlns:p14="http://schemas.microsoft.com/office/powerpoint/2010/main" val="24650178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461665"/>
          </a:xfrm>
          <a:prstGeom prst="rect">
            <a:avLst/>
          </a:prstGeom>
          <a:noFill/>
        </p:spPr>
        <p:txBody>
          <a:bodyPr wrap="square" rtlCol="0">
            <a:spAutoFit/>
          </a:bodyPr>
          <a:lstStyle/>
          <a:p>
            <a:pPr algn="ctr"/>
            <a:r>
              <a:rPr lang="en-US" b="1" dirty="0" smtClean="0">
                <a:solidFill>
                  <a:srgbClr val="C00000"/>
                </a:solidFill>
                <a:latin typeface="+mj-lt"/>
              </a:rPr>
              <a:t>Rao-multilateral system</a:t>
            </a:r>
            <a:endParaRPr lang="en-US" b="1" dirty="0">
              <a:solidFill>
                <a:srgbClr val="C00000"/>
              </a:solidFill>
              <a:latin typeface="+mj-lt"/>
            </a:endParaRPr>
          </a:p>
        </p:txBody>
      </p:sp>
      <p:sp>
        <p:nvSpPr>
          <p:cNvPr id="4" name="TextBox 3"/>
          <p:cNvSpPr txBox="1"/>
          <p:nvPr/>
        </p:nvSpPr>
        <p:spPr>
          <a:xfrm>
            <a:off x="971600" y="1340768"/>
            <a:ext cx="7920880" cy="5016758"/>
          </a:xfrm>
          <a:prstGeom prst="rect">
            <a:avLst/>
          </a:prstGeom>
          <a:noFill/>
        </p:spPr>
        <p:txBody>
          <a:bodyPr wrap="square" rtlCol="0">
            <a:spAutoFit/>
          </a:bodyPr>
          <a:lstStyle/>
          <a:p>
            <a:r>
              <a:rPr lang="en-US" sz="2000" b="1" dirty="0" smtClean="0">
                <a:solidFill>
                  <a:schemeClr val="tx1"/>
                </a:solidFill>
                <a:latin typeface="+mn-lt"/>
              </a:rPr>
              <a:t>This is one of the first extensions of the Geary-</a:t>
            </a:r>
            <a:r>
              <a:rPr lang="en-US" sz="2000" b="1" dirty="0" err="1" smtClean="0">
                <a:solidFill>
                  <a:schemeClr val="tx1"/>
                </a:solidFill>
                <a:latin typeface="+mn-lt"/>
              </a:rPr>
              <a:t>Khamis</a:t>
            </a:r>
            <a:r>
              <a:rPr lang="en-US" sz="2000" b="1" dirty="0" smtClean="0">
                <a:solidFill>
                  <a:schemeClr val="tx1"/>
                </a:solidFill>
                <a:latin typeface="+mn-lt"/>
              </a:rPr>
              <a:t> system. The new system replaces the arithmetic average by geometric average in defining PPPs for each country as:</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chemeClr val="tx1"/>
                </a:solidFill>
                <a:latin typeface="+mn-lt"/>
              </a:rPr>
              <a:t>The international prices </a:t>
            </a:r>
            <a:r>
              <a:rPr lang="en-US" sz="2000" b="1" i="1" dirty="0" smtClean="0">
                <a:solidFill>
                  <a:schemeClr val="tx1"/>
                </a:solidFill>
                <a:latin typeface="+mn-lt"/>
              </a:rPr>
              <a:t>P</a:t>
            </a:r>
            <a:r>
              <a:rPr lang="en-US" sz="2000" b="1" i="1" baseline="-25000" dirty="0" smtClean="0">
                <a:solidFill>
                  <a:schemeClr val="tx1"/>
                </a:solidFill>
                <a:latin typeface="+mn-lt"/>
              </a:rPr>
              <a:t>i</a:t>
            </a:r>
            <a:r>
              <a:rPr lang="en-US" sz="2000" b="1" i="1" dirty="0" smtClean="0">
                <a:solidFill>
                  <a:schemeClr val="tx1"/>
                </a:solidFill>
                <a:latin typeface="+mn-lt"/>
              </a:rPr>
              <a:t> </a:t>
            </a:r>
            <a:r>
              <a:rPr lang="en-US" sz="2000" b="1" dirty="0" smtClean="0">
                <a:solidFill>
                  <a:schemeClr val="tx1"/>
                </a:solidFill>
                <a:latin typeface="+mn-lt"/>
              </a:rPr>
              <a:t>are defined in a radically different manner from the G-K method. </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smtClean="0">
              <a:solidFill>
                <a:schemeClr val="tx1"/>
              </a:solidFill>
              <a:latin typeface="+mn-lt"/>
            </a:endParaRPr>
          </a:p>
          <a:p>
            <a:r>
              <a:rPr lang="en-US" sz="2000" b="1" dirty="0" smtClean="0">
                <a:solidFill>
                  <a:schemeClr val="tx1"/>
                </a:solidFill>
                <a:latin typeface="+mn-lt"/>
              </a:rPr>
              <a:t>Two reasons behind this approach:</a:t>
            </a:r>
          </a:p>
          <a:p>
            <a:pPr marL="800100" lvl="1" indent="-342900">
              <a:buFont typeface="Arial" panose="020B0604020202020204" pitchFamily="34" charset="0"/>
              <a:buChar char="•"/>
            </a:pPr>
            <a:r>
              <a:rPr lang="en-US" sz="2000" b="1" dirty="0" smtClean="0">
                <a:solidFill>
                  <a:srgbClr val="0033CC"/>
                </a:solidFill>
                <a:latin typeface="+mn-lt"/>
              </a:rPr>
              <a:t>Value shares are likely to be more similar across countries compared to quantity shares.</a:t>
            </a:r>
          </a:p>
          <a:p>
            <a:pPr marL="800100" lvl="1" indent="-342900">
              <a:buFont typeface="Arial" panose="020B0604020202020204" pitchFamily="34" charset="0"/>
              <a:buChar char="•"/>
            </a:pPr>
            <a:r>
              <a:rPr lang="en-US" sz="2000" b="1" dirty="0" smtClean="0">
                <a:solidFill>
                  <a:srgbClr val="0033CC"/>
                </a:solidFill>
                <a:latin typeface="+mn-lt"/>
              </a:rPr>
              <a:t>Value shares are size neutral and address one of the main criticisms of GK method.</a:t>
            </a:r>
            <a:endParaRPr lang="en-US" sz="2000" b="1" dirty="0">
              <a:solidFill>
                <a:srgbClr val="0033CC"/>
              </a:solidFill>
              <a:latin typeface="+mn-lt"/>
            </a:endParaRPr>
          </a:p>
        </p:txBody>
      </p:sp>
      <p:graphicFrame>
        <p:nvGraphicFramePr>
          <p:cNvPr id="5" name="Object 4"/>
          <p:cNvGraphicFramePr>
            <a:graphicFrameLocks noChangeAspect="1"/>
          </p:cNvGraphicFramePr>
          <p:nvPr>
            <p:extLst/>
          </p:nvPr>
        </p:nvGraphicFramePr>
        <p:xfrm>
          <a:off x="2195736" y="2276872"/>
          <a:ext cx="4786020" cy="767906"/>
        </p:xfrm>
        <a:graphic>
          <a:graphicData uri="http://schemas.openxmlformats.org/presentationml/2006/ole">
            <mc:AlternateContent xmlns:mc="http://schemas.openxmlformats.org/markup-compatibility/2006">
              <mc:Choice xmlns:v="urn:schemas-microsoft-com:vml" Requires="v">
                <p:oleObj spid="_x0000_s156750" name="Equation" r:id="rId3" imgW="3403440" imgH="545760" progId="Equation.DSMT4">
                  <p:embed/>
                </p:oleObj>
              </mc:Choice>
              <mc:Fallback>
                <p:oleObj name="Equation" r:id="rId3" imgW="3403440" imgH="545760" progId="Equation.DSMT4">
                  <p:embed/>
                  <p:pic>
                    <p:nvPicPr>
                      <p:cNvPr id="0" name=""/>
                      <p:cNvPicPr/>
                      <p:nvPr/>
                    </p:nvPicPr>
                    <p:blipFill>
                      <a:blip r:embed="rId4"/>
                      <a:stretch>
                        <a:fillRect/>
                      </a:stretch>
                    </p:blipFill>
                    <p:spPr>
                      <a:xfrm>
                        <a:off x="2195736" y="2276872"/>
                        <a:ext cx="4786020" cy="767906"/>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987823" y="3789040"/>
          <a:ext cx="3547177" cy="792088"/>
        </p:xfrm>
        <a:graphic>
          <a:graphicData uri="http://schemas.openxmlformats.org/presentationml/2006/ole">
            <mc:AlternateContent xmlns:mc="http://schemas.openxmlformats.org/markup-compatibility/2006">
              <mc:Choice xmlns:v="urn:schemas-microsoft-com:vml" Requires="v">
                <p:oleObj spid="_x0000_s156751" name="Equation" r:id="rId5" imgW="2616120" imgH="583920" progId="Equation.DSMT4">
                  <p:embed/>
                </p:oleObj>
              </mc:Choice>
              <mc:Fallback>
                <p:oleObj name="Equation" r:id="rId5" imgW="2616120" imgH="583920" progId="Equation.DSMT4">
                  <p:embed/>
                  <p:pic>
                    <p:nvPicPr>
                      <p:cNvPr id="0" name=""/>
                      <p:cNvPicPr/>
                      <p:nvPr/>
                    </p:nvPicPr>
                    <p:blipFill>
                      <a:blip r:embed="rId6"/>
                      <a:stretch>
                        <a:fillRect/>
                      </a:stretch>
                    </p:blipFill>
                    <p:spPr>
                      <a:xfrm>
                        <a:off x="2987823" y="3789040"/>
                        <a:ext cx="3547177" cy="792088"/>
                      </a:xfrm>
                      <a:prstGeom prst="rect">
                        <a:avLst/>
                      </a:prstGeom>
                    </p:spPr>
                  </p:pic>
                </p:oleObj>
              </mc:Fallback>
            </mc:AlternateContent>
          </a:graphicData>
        </a:graphic>
      </p:graphicFrame>
    </p:spTree>
    <p:extLst>
      <p:ext uri="{BB962C8B-B14F-4D97-AF65-F5344CB8AC3E}">
        <p14:creationId xmlns:p14="http://schemas.microsoft.com/office/powerpoint/2010/main" val="12918880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461665"/>
          </a:xfrm>
          <a:prstGeom prst="rect">
            <a:avLst/>
          </a:prstGeom>
          <a:noFill/>
        </p:spPr>
        <p:txBody>
          <a:bodyPr wrap="square" rtlCol="0">
            <a:spAutoFit/>
          </a:bodyPr>
          <a:lstStyle/>
          <a:p>
            <a:pPr algn="ctr"/>
            <a:r>
              <a:rPr lang="en-US" b="1" dirty="0" err="1" smtClean="0">
                <a:solidFill>
                  <a:srgbClr val="C00000"/>
                </a:solidFill>
                <a:latin typeface="+mj-lt"/>
              </a:rPr>
              <a:t>Ikle</a:t>
            </a:r>
            <a:r>
              <a:rPr lang="en-US" b="1" dirty="0" smtClean="0">
                <a:solidFill>
                  <a:srgbClr val="C00000"/>
                </a:solidFill>
                <a:latin typeface="+mj-lt"/>
              </a:rPr>
              <a:t> - system</a:t>
            </a:r>
            <a:endParaRPr lang="en-US" b="1" dirty="0">
              <a:solidFill>
                <a:srgbClr val="C00000"/>
              </a:solidFill>
              <a:latin typeface="+mj-lt"/>
            </a:endParaRPr>
          </a:p>
        </p:txBody>
      </p:sp>
      <p:sp>
        <p:nvSpPr>
          <p:cNvPr id="4" name="TextBox 3"/>
          <p:cNvSpPr txBox="1"/>
          <p:nvPr/>
        </p:nvSpPr>
        <p:spPr>
          <a:xfrm>
            <a:off x="854120" y="1124744"/>
            <a:ext cx="7920880" cy="6247864"/>
          </a:xfrm>
          <a:prstGeom prst="rect">
            <a:avLst/>
          </a:prstGeom>
          <a:noFill/>
        </p:spPr>
        <p:txBody>
          <a:bodyPr wrap="square" rtlCol="0">
            <a:spAutoFit/>
          </a:bodyPr>
          <a:lstStyle/>
          <a:p>
            <a:pPr marL="342900" indent="-342900">
              <a:buFont typeface="Arial" panose="020B0604020202020204" pitchFamily="34" charset="0"/>
              <a:buChar char="•"/>
            </a:pPr>
            <a:r>
              <a:rPr lang="en-US" sz="2000" b="1" dirty="0" err="1" smtClean="0">
                <a:solidFill>
                  <a:schemeClr val="tx1"/>
                </a:solidFill>
                <a:latin typeface="+mn-lt"/>
              </a:rPr>
              <a:t>Ikle</a:t>
            </a:r>
            <a:r>
              <a:rPr lang="en-US" sz="2000" b="1" dirty="0" smtClean="0">
                <a:solidFill>
                  <a:schemeClr val="tx1"/>
                </a:solidFill>
                <a:latin typeface="+mn-lt"/>
              </a:rPr>
              <a:t> (1972) proposed a system for making international price and quantity comparisons.</a:t>
            </a:r>
          </a:p>
          <a:p>
            <a:pPr marL="342900" indent="-342900">
              <a:buFont typeface="Arial" panose="020B0604020202020204" pitchFamily="34" charset="0"/>
              <a:buChar char="•"/>
            </a:pPr>
            <a:r>
              <a:rPr lang="en-US" sz="2000" b="1" dirty="0" smtClean="0">
                <a:solidFill>
                  <a:srgbClr val="0033CC"/>
                </a:solidFill>
                <a:latin typeface="+mn-lt"/>
              </a:rPr>
              <a:t>The initial version of (1972) was difficult to interpret and was largely neglected until </a:t>
            </a:r>
            <a:r>
              <a:rPr lang="en-US" sz="2000" b="1" dirty="0" err="1" smtClean="0">
                <a:solidFill>
                  <a:srgbClr val="0033CC"/>
                </a:solidFill>
                <a:latin typeface="+mn-lt"/>
              </a:rPr>
              <a:t>Dikhanov</a:t>
            </a:r>
            <a:r>
              <a:rPr lang="en-US" sz="2000" b="1" dirty="0" smtClean="0">
                <a:solidFill>
                  <a:srgbClr val="0033CC"/>
                </a:solidFill>
                <a:latin typeface="+mn-lt"/>
              </a:rPr>
              <a:t> (1994, 1997) provided a simpler expression for the index.</a:t>
            </a:r>
          </a:p>
          <a:p>
            <a:pPr marL="342900" indent="-342900">
              <a:buFont typeface="Arial" panose="020B0604020202020204" pitchFamily="34" charset="0"/>
              <a:buChar char="•"/>
            </a:pPr>
            <a:r>
              <a:rPr lang="en-US" sz="2000" b="1" dirty="0" smtClean="0">
                <a:solidFill>
                  <a:schemeClr val="tx1"/>
                </a:solidFill>
                <a:latin typeface="+mn-lt"/>
              </a:rPr>
              <a:t>The </a:t>
            </a:r>
            <a:r>
              <a:rPr lang="en-US" sz="2000" b="1" dirty="0" err="1" smtClean="0">
                <a:solidFill>
                  <a:schemeClr val="tx1"/>
                </a:solidFill>
                <a:latin typeface="+mn-lt"/>
              </a:rPr>
              <a:t>Ikle</a:t>
            </a:r>
            <a:r>
              <a:rPr lang="en-US" sz="2000" b="1" dirty="0" smtClean="0">
                <a:solidFill>
                  <a:schemeClr val="tx1"/>
                </a:solidFill>
                <a:latin typeface="+mn-lt"/>
              </a:rPr>
              <a:t> system is given by:</a:t>
            </a:r>
          </a:p>
          <a:p>
            <a:pPr marL="342900" indent="-342900">
              <a:buFont typeface="Arial" panose="020B0604020202020204" pitchFamily="34" charset="0"/>
              <a:buChar char="•"/>
            </a:pPr>
            <a:endParaRPr lang="en-US" sz="2000" b="1" dirty="0">
              <a:solidFill>
                <a:schemeClr val="tx1"/>
              </a:solidFill>
              <a:latin typeface="+mn-lt"/>
            </a:endParaRPr>
          </a:p>
          <a:p>
            <a:pPr marL="342900" indent="-342900">
              <a:buFont typeface="Arial" panose="020B0604020202020204" pitchFamily="34" charset="0"/>
              <a:buChar char="•"/>
            </a:pPr>
            <a:endParaRPr lang="en-US" sz="2000" b="1" dirty="0" smtClean="0">
              <a:solidFill>
                <a:schemeClr val="tx1"/>
              </a:solidFill>
              <a:latin typeface="+mn-lt"/>
            </a:endParaRPr>
          </a:p>
          <a:p>
            <a:pPr marL="342900" indent="-342900">
              <a:buFont typeface="Arial" panose="020B0604020202020204" pitchFamily="34" charset="0"/>
              <a:buChar char="•"/>
            </a:pPr>
            <a:endParaRPr lang="en-US" sz="2000" b="1" dirty="0">
              <a:solidFill>
                <a:schemeClr val="tx1"/>
              </a:solidFill>
              <a:latin typeface="+mn-lt"/>
            </a:endParaRPr>
          </a:p>
          <a:p>
            <a:pPr marL="342900" indent="-342900">
              <a:buFont typeface="Arial" panose="020B0604020202020204" pitchFamily="34" charset="0"/>
              <a:buChar char="•"/>
            </a:pPr>
            <a:endParaRPr lang="en-US" sz="2000" b="1" dirty="0" smtClean="0">
              <a:solidFill>
                <a:schemeClr val="tx1"/>
              </a:solidFill>
              <a:latin typeface="+mn-lt"/>
            </a:endParaRPr>
          </a:p>
          <a:p>
            <a:pPr marL="342900" indent="-342900">
              <a:buFont typeface="Arial" panose="020B0604020202020204" pitchFamily="34" charset="0"/>
              <a:buChar char="•"/>
            </a:pPr>
            <a:endParaRPr lang="en-US" sz="2000" b="1" dirty="0">
              <a:solidFill>
                <a:schemeClr val="tx1"/>
              </a:solidFill>
              <a:latin typeface="+mn-lt"/>
            </a:endParaRPr>
          </a:p>
          <a:p>
            <a:pPr marL="342900" indent="-342900">
              <a:buFont typeface="Arial" panose="020B0604020202020204" pitchFamily="34" charset="0"/>
              <a:buChar char="•"/>
            </a:pPr>
            <a:r>
              <a:rPr lang="en-US" sz="2000" b="1" dirty="0" smtClean="0">
                <a:solidFill>
                  <a:srgbClr val="C00000"/>
                </a:solidFill>
                <a:latin typeface="+mn-lt"/>
              </a:rPr>
              <a:t>We can see that the </a:t>
            </a:r>
            <a:r>
              <a:rPr lang="en-US" sz="2000" b="1" dirty="0" err="1" smtClean="0">
                <a:solidFill>
                  <a:srgbClr val="C00000"/>
                </a:solidFill>
                <a:latin typeface="+mn-lt"/>
              </a:rPr>
              <a:t>Ikle</a:t>
            </a:r>
            <a:r>
              <a:rPr lang="en-US" sz="2000" b="1" dirty="0" smtClean="0">
                <a:solidFill>
                  <a:srgbClr val="C00000"/>
                </a:solidFill>
                <a:latin typeface="+mn-lt"/>
              </a:rPr>
              <a:t> system is an additive system. </a:t>
            </a:r>
          </a:p>
          <a:p>
            <a:pPr marL="342900" indent="-342900">
              <a:buFont typeface="Arial" panose="020B0604020202020204" pitchFamily="34" charset="0"/>
              <a:buChar char="•"/>
            </a:pPr>
            <a:r>
              <a:rPr lang="en-US" sz="2000" b="1" dirty="0" smtClean="0">
                <a:solidFill>
                  <a:srgbClr val="C00000"/>
                </a:solidFill>
                <a:latin typeface="+mn-lt"/>
              </a:rPr>
              <a:t>The international average prices defined here use the same weighting system as in Rao but use Harmonic Mean of the prices converted into a common currency unit using PPPs.</a:t>
            </a:r>
          </a:p>
          <a:p>
            <a:pPr marL="342900" indent="-342900">
              <a:buFont typeface="Arial" panose="020B0604020202020204" pitchFamily="34" charset="0"/>
              <a:buChar char="•"/>
            </a:pPr>
            <a:r>
              <a:rPr lang="en-US" sz="2000" b="1" dirty="0" err="1" smtClean="0">
                <a:solidFill>
                  <a:schemeClr val="tx1"/>
                </a:solidFill>
                <a:latin typeface="+mn-lt"/>
              </a:rPr>
              <a:t>Diewert</a:t>
            </a:r>
            <a:r>
              <a:rPr lang="en-US" sz="2000" b="1" dirty="0" smtClean="0">
                <a:solidFill>
                  <a:schemeClr val="tx1"/>
                </a:solidFill>
                <a:latin typeface="+mn-lt"/>
              </a:rPr>
              <a:t> (2013) provides a proof of the existence of the solution for the </a:t>
            </a:r>
            <a:r>
              <a:rPr lang="en-US" sz="2000" b="1" dirty="0" err="1" smtClean="0">
                <a:solidFill>
                  <a:schemeClr val="tx1"/>
                </a:solidFill>
                <a:latin typeface="+mn-lt"/>
              </a:rPr>
              <a:t>Ikle</a:t>
            </a:r>
            <a:r>
              <a:rPr lang="en-US" sz="2000" b="1" dirty="0" smtClean="0">
                <a:solidFill>
                  <a:schemeClr val="tx1"/>
                </a:solidFill>
                <a:latin typeface="+mn-lt"/>
              </a:rPr>
              <a:t> system.</a:t>
            </a:r>
          </a:p>
          <a:p>
            <a:pPr marL="342900" indent="-342900">
              <a:buFont typeface="Arial" panose="020B0604020202020204" pitchFamily="34" charset="0"/>
              <a:buChar char="•"/>
            </a:pPr>
            <a:r>
              <a:rPr lang="en-US" sz="2000" b="1" dirty="0" smtClean="0">
                <a:solidFill>
                  <a:schemeClr val="tx1"/>
                </a:solidFill>
                <a:latin typeface="+mn-lt"/>
              </a:rPr>
              <a:t>No explicit solution can be derived even in the special case M=2.</a:t>
            </a:r>
          </a:p>
          <a:p>
            <a:pPr marL="342900" indent="-342900">
              <a:buFont typeface="Arial" panose="020B0604020202020204" pitchFamily="34" charset="0"/>
              <a:buChar char="•"/>
            </a:pPr>
            <a:endParaRPr lang="en-US" sz="2000" b="1" dirty="0" smtClean="0">
              <a:solidFill>
                <a:schemeClr val="tx1"/>
              </a:solidFill>
              <a:latin typeface="+mn-lt"/>
            </a:endParaRPr>
          </a:p>
          <a:p>
            <a:endParaRPr lang="en-US" sz="2000" b="1" dirty="0" smtClean="0">
              <a:solidFill>
                <a:schemeClr val="tx1"/>
              </a:solidFill>
              <a:latin typeface="+mn-lt"/>
            </a:endParaRPr>
          </a:p>
        </p:txBody>
      </p:sp>
      <p:graphicFrame>
        <p:nvGraphicFramePr>
          <p:cNvPr id="8" name="Object 8"/>
          <p:cNvGraphicFramePr>
            <a:graphicFrameLocks noChangeAspect="1"/>
          </p:cNvGraphicFramePr>
          <p:nvPr>
            <p:extLst/>
          </p:nvPr>
        </p:nvGraphicFramePr>
        <p:xfrm>
          <a:off x="2123727" y="3140754"/>
          <a:ext cx="4488661" cy="1296357"/>
        </p:xfrm>
        <a:graphic>
          <a:graphicData uri="http://schemas.openxmlformats.org/presentationml/2006/ole">
            <mc:AlternateContent xmlns:mc="http://schemas.openxmlformats.org/markup-compatibility/2006">
              <mc:Choice xmlns:v="urn:schemas-microsoft-com:vml" Requires="v">
                <p:oleObj spid="_x0000_s157735" name="Equation" r:id="rId3" imgW="2768400" imgH="799920" progId="Equation.DSMT4">
                  <p:embed/>
                </p:oleObj>
              </mc:Choice>
              <mc:Fallback>
                <p:oleObj name="Equation" r:id="rId3" imgW="2768400" imgH="799920" progId="Equation.DSMT4">
                  <p:embed/>
                  <p:pic>
                    <p:nvPicPr>
                      <p:cNvPr id="0" name=""/>
                      <p:cNvPicPr>
                        <a:picLocks noChangeAspect="1" noChangeArrowheads="1"/>
                      </p:cNvPicPr>
                      <p:nvPr/>
                    </p:nvPicPr>
                    <p:blipFill>
                      <a:blip r:embed="rId4"/>
                      <a:srcRect/>
                      <a:stretch>
                        <a:fillRect/>
                      </a:stretch>
                    </p:blipFill>
                    <p:spPr bwMode="auto">
                      <a:xfrm>
                        <a:off x="2123727" y="3140754"/>
                        <a:ext cx="4488661" cy="1296357"/>
                      </a:xfrm>
                      <a:prstGeom prst="rect">
                        <a:avLst/>
                      </a:prstGeom>
                      <a:noFill/>
                      <a:extLst/>
                    </p:spPr>
                  </p:pic>
                </p:oleObj>
              </mc:Fallback>
            </mc:AlternateContent>
          </a:graphicData>
        </a:graphic>
      </p:graphicFrame>
    </p:spTree>
    <p:extLst>
      <p:ext uri="{BB962C8B-B14F-4D97-AF65-F5344CB8AC3E}">
        <p14:creationId xmlns:p14="http://schemas.microsoft.com/office/powerpoint/2010/main" val="1699280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755650" y="1196975"/>
            <a:ext cx="7772400" cy="5040313"/>
          </a:xfrm>
          <a:solidFill>
            <a:srgbClr val="FFFFFF"/>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buFont typeface="Wingdings" pitchFamily="2" charset="2"/>
              <a:buChar char="Ø"/>
            </a:pPr>
            <a:r>
              <a:rPr lang="en-AU" sz="2400" b="1" dirty="0" smtClean="0">
                <a:ea typeface="?? ??"/>
                <a:cs typeface="?? ??"/>
              </a:rPr>
              <a:t>PPPs are essentially spatial price index numbers – interregional comparisons</a:t>
            </a:r>
          </a:p>
          <a:p>
            <a:pPr eaLnBrk="1" hangingPunct="1">
              <a:buFont typeface="Wingdings" pitchFamily="2" charset="2"/>
              <a:buChar char="Ø"/>
            </a:pPr>
            <a:r>
              <a:rPr lang="en-AU" sz="2400" b="1" dirty="0" smtClean="0">
                <a:ea typeface="?? ??"/>
                <a:cs typeface="?? ??"/>
              </a:rPr>
              <a:t>PPPs are used for real income comparisons</a:t>
            </a:r>
          </a:p>
          <a:p>
            <a:pPr lvl="1" eaLnBrk="1" hangingPunct="1">
              <a:buFont typeface="Arial" pitchFamily="34" charset="0"/>
              <a:buChar char="•"/>
            </a:pPr>
            <a:r>
              <a:rPr lang="en-AU" sz="2000" b="1" dirty="0" smtClean="0">
                <a:solidFill>
                  <a:srgbClr val="0033CC"/>
                </a:solidFill>
                <a:ea typeface="?? ??"/>
                <a:cs typeface="?? ??"/>
              </a:rPr>
              <a:t>WDI and HDI; regional and global inequality</a:t>
            </a:r>
          </a:p>
          <a:p>
            <a:pPr eaLnBrk="1" hangingPunct="1">
              <a:buFont typeface="Wingdings" pitchFamily="2" charset="2"/>
              <a:buChar char="Ø"/>
            </a:pPr>
            <a:r>
              <a:rPr lang="en-AU" sz="2400" b="1" dirty="0" smtClean="0">
                <a:ea typeface="?? ??"/>
                <a:cs typeface="?? ??"/>
              </a:rPr>
              <a:t>Growth and convergence studies</a:t>
            </a:r>
          </a:p>
          <a:p>
            <a:pPr lvl="1" eaLnBrk="1" hangingPunct="1">
              <a:buFont typeface="Arial" pitchFamily="34" charset="0"/>
              <a:buChar char="•"/>
            </a:pPr>
            <a:r>
              <a:rPr lang="en-AU" sz="2000" b="1" dirty="0" smtClean="0">
                <a:solidFill>
                  <a:srgbClr val="0033CC"/>
                </a:solidFill>
                <a:ea typeface="?? ??"/>
                <a:cs typeface="?? ??"/>
              </a:rPr>
              <a:t>Necessary to have panels of real incomes – nominal incomes adjusted for temporal and spatial price differences</a:t>
            </a:r>
          </a:p>
          <a:p>
            <a:pPr eaLnBrk="1" hangingPunct="1">
              <a:buFont typeface="Wingdings" pitchFamily="2" charset="2"/>
              <a:buChar char="Ø"/>
            </a:pPr>
            <a:r>
              <a:rPr lang="en-AU" sz="2400" b="1" dirty="0" smtClean="0">
                <a:ea typeface="?? ??"/>
                <a:cs typeface="?? ??"/>
              </a:rPr>
              <a:t>Growth and productivity studies</a:t>
            </a:r>
          </a:p>
          <a:p>
            <a:pPr lvl="1" eaLnBrk="1" hangingPunct="1">
              <a:buFont typeface="Arial" pitchFamily="34" charset="0"/>
              <a:buChar char="•"/>
            </a:pPr>
            <a:r>
              <a:rPr lang="en-AU" sz="2000" b="1" dirty="0" smtClean="0">
                <a:solidFill>
                  <a:srgbClr val="0033CC"/>
                </a:solidFill>
                <a:ea typeface="?? ??"/>
                <a:cs typeface="?? ??"/>
              </a:rPr>
              <a:t>Computing TFP measures, decomposition to technical change and efficiency change</a:t>
            </a:r>
          </a:p>
          <a:p>
            <a:pPr lvl="1" eaLnBrk="1" hangingPunct="1">
              <a:buFont typeface="Arial" pitchFamily="34" charset="0"/>
              <a:buChar char="•"/>
            </a:pPr>
            <a:r>
              <a:rPr lang="en-AU" sz="2000" b="1" dirty="0" smtClean="0">
                <a:solidFill>
                  <a:srgbClr val="0033CC"/>
                </a:solidFill>
                <a:ea typeface="?? ??"/>
                <a:cs typeface="?? ??"/>
              </a:rPr>
              <a:t>Extensively used in KLEMS project </a:t>
            </a:r>
          </a:p>
          <a:p>
            <a:pPr>
              <a:buFont typeface="Wingdings" panose="05000000000000000000" pitchFamily="2" charset="2"/>
              <a:buChar char="Ø"/>
            </a:pPr>
            <a:r>
              <a:rPr lang="en-AU" sz="2400" b="1" dirty="0">
                <a:ea typeface="?? ??"/>
                <a:cs typeface="?? ??"/>
              </a:rPr>
              <a:t>PPPs are </a:t>
            </a:r>
            <a:r>
              <a:rPr lang="en-AU" sz="2400" b="1" dirty="0" smtClean="0">
                <a:ea typeface="?? ??"/>
                <a:cs typeface="?? ??"/>
              </a:rPr>
              <a:t>used by </a:t>
            </a:r>
            <a:r>
              <a:rPr lang="en-AU" sz="2400" b="1" dirty="0">
                <a:ea typeface="?? ??"/>
                <a:cs typeface="?? ??"/>
              </a:rPr>
              <a:t>researchers, industries and international </a:t>
            </a:r>
            <a:r>
              <a:rPr lang="en-AU" sz="2400" b="1" dirty="0" smtClean="0">
                <a:ea typeface="?? ??"/>
                <a:cs typeface="?? ??"/>
              </a:rPr>
              <a:t>organisations for</a:t>
            </a:r>
            <a:r>
              <a:rPr lang="en-AU" b="1" dirty="0" smtClean="0">
                <a:ea typeface="?? ??"/>
                <a:cs typeface="?? ??"/>
              </a:rPr>
              <a:t> </a:t>
            </a:r>
            <a:r>
              <a:rPr lang="en-AU" sz="2400" b="1" dirty="0" smtClean="0">
                <a:ea typeface="?? ??"/>
                <a:cs typeface="?? ??"/>
              </a:rPr>
              <a:t>cross-country </a:t>
            </a:r>
            <a:r>
              <a:rPr lang="en-AU" sz="2400" b="1" dirty="0">
                <a:ea typeface="?? ??"/>
                <a:cs typeface="?? ??"/>
              </a:rPr>
              <a:t>analyses </a:t>
            </a:r>
            <a:endParaRPr lang="en-AU" sz="2400" b="1" dirty="0" smtClean="0">
              <a:ea typeface="?? ??"/>
              <a:cs typeface="?? ??"/>
            </a:endParaRPr>
          </a:p>
        </p:txBody>
      </p:sp>
      <p:sp>
        <p:nvSpPr>
          <p:cNvPr id="15363" name="Rectangle 3"/>
          <p:cNvSpPr>
            <a:spLocks noGrp="1" noChangeArrowheads="1"/>
          </p:cNvSpPr>
          <p:nvPr>
            <p:ph type="title"/>
          </p:nvPr>
        </p:nvSpPr>
        <p:spPr bwMode="auto">
          <a:xfrm>
            <a:off x="1547813" y="333375"/>
            <a:ext cx="5903912" cy="549275"/>
          </a:xfrm>
          <a:solidFill>
            <a:srgbClr val="FFFFFF"/>
          </a:solidFill>
          <a:ln>
            <a:no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AU" sz="3200" b="1" dirty="0" smtClean="0">
                <a:solidFill>
                  <a:srgbClr val="C00000"/>
                </a:solidFill>
              </a:rPr>
              <a:t>PPPs - basic uses</a:t>
            </a:r>
          </a:p>
        </p:txBody>
      </p:sp>
    </p:spTree>
    <p:extLst>
      <p:ext uri="{BB962C8B-B14F-4D97-AF65-F5344CB8AC3E}">
        <p14:creationId xmlns:p14="http://schemas.microsoft.com/office/powerpoint/2010/main" val="272103531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830997"/>
          </a:xfrm>
          <a:prstGeom prst="rect">
            <a:avLst/>
          </a:prstGeom>
          <a:noFill/>
        </p:spPr>
        <p:txBody>
          <a:bodyPr wrap="square" rtlCol="0">
            <a:spAutoFit/>
          </a:bodyPr>
          <a:lstStyle/>
          <a:p>
            <a:pPr algn="ctr"/>
            <a:r>
              <a:rPr lang="en-US" b="1" dirty="0" smtClean="0">
                <a:solidFill>
                  <a:srgbClr val="C00000"/>
                </a:solidFill>
                <a:latin typeface="+mj-lt"/>
              </a:rPr>
              <a:t>Geary-</a:t>
            </a:r>
            <a:r>
              <a:rPr lang="en-US" b="1" dirty="0" err="1" smtClean="0">
                <a:solidFill>
                  <a:srgbClr val="C00000"/>
                </a:solidFill>
                <a:latin typeface="+mj-lt"/>
              </a:rPr>
              <a:t>Khamis</a:t>
            </a:r>
            <a:r>
              <a:rPr lang="en-US" b="1" dirty="0" smtClean="0">
                <a:solidFill>
                  <a:srgbClr val="C00000"/>
                </a:solidFill>
                <a:latin typeface="+mj-lt"/>
              </a:rPr>
              <a:t> Method Allowing For substitution possibilities</a:t>
            </a:r>
            <a:endParaRPr lang="en-US" b="1" dirty="0">
              <a:solidFill>
                <a:srgbClr val="C00000"/>
              </a:solidFill>
              <a:latin typeface="+mj-lt"/>
            </a:endParaRPr>
          </a:p>
        </p:txBody>
      </p:sp>
      <p:sp>
        <p:nvSpPr>
          <p:cNvPr id="2" name="TextBox 1"/>
          <p:cNvSpPr txBox="1"/>
          <p:nvPr/>
        </p:nvSpPr>
        <p:spPr>
          <a:xfrm>
            <a:off x="1043608" y="1340768"/>
            <a:ext cx="7632848" cy="5016758"/>
          </a:xfrm>
          <a:prstGeom prst="rect">
            <a:avLst/>
          </a:prstGeom>
          <a:noFill/>
        </p:spPr>
        <p:txBody>
          <a:bodyPr wrap="square" rtlCol="0">
            <a:spAutoFit/>
          </a:bodyPr>
          <a:lstStyle/>
          <a:p>
            <a:r>
              <a:rPr lang="en-US" sz="2000" b="1" dirty="0" smtClean="0">
                <a:solidFill>
                  <a:schemeClr val="tx1"/>
                </a:solidFill>
                <a:latin typeface="+mn-lt"/>
              </a:rPr>
              <a:t>There has been a lot of work on modifying the G-K system to allow for substitution possibilities in defining </a:t>
            </a:r>
            <a:r>
              <a:rPr lang="en-US" sz="2000" b="1" i="1" dirty="0" smtClean="0">
                <a:solidFill>
                  <a:schemeClr val="tx1"/>
                </a:solidFill>
                <a:latin typeface="+mn-lt"/>
              </a:rPr>
              <a:t>purchasing power parities.</a:t>
            </a:r>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rgbClr val="0033CC"/>
                </a:solidFill>
                <a:latin typeface="+mn-lt"/>
              </a:rPr>
              <a:t>One of the earliest attempts is due to Rao (1976) and Rao and </a:t>
            </a:r>
            <a:r>
              <a:rPr lang="en-US" sz="2000" b="1" dirty="0" err="1" smtClean="0">
                <a:solidFill>
                  <a:srgbClr val="0033CC"/>
                </a:solidFill>
                <a:latin typeface="+mn-lt"/>
              </a:rPr>
              <a:t>Coondoo</a:t>
            </a:r>
            <a:r>
              <a:rPr lang="en-US" sz="2000" b="1" dirty="0" smtClean="0">
                <a:solidFill>
                  <a:srgbClr val="0033CC"/>
                </a:solidFill>
                <a:latin typeface="+mn-lt"/>
              </a:rPr>
              <a:t> (1984). Here the definition of “international average price” is the same as that in GK system.</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r>
              <a:rPr lang="en-US" sz="2000" b="1" dirty="0" smtClean="0">
                <a:solidFill>
                  <a:schemeClr val="tx1"/>
                </a:solidFill>
                <a:latin typeface="+mn-lt"/>
              </a:rPr>
              <a:t>But purchasing power parity of currency of country </a:t>
            </a:r>
            <a:r>
              <a:rPr lang="en-US" sz="2000" b="1" i="1" dirty="0" smtClean="0">
                <a:solidFill>
                  <a:schemeClr val="tx1"/>
                </a:solidFill>
                <a:latin typeface="+mn-lt"/>
              </a:rPr>
              <a:t>j</a:t>
            </a:r>
            <a:r>
              <a:rPr lang="en-US" sz="2000" b="1" dirty="0" smtClean="0">
                <a:solidFill>
                  <a:schemeClr val="tx1"/>
                </a:solidFill>
                <a:latin typeface="+mn-lt"/>
              </a:rPr>
              <a:t> is defined as:</a:t>
            </a:r>
          </a:p>
          <a:p>
            <a:endParaRPr lang="en-US" sz="2000" b="1" dirty="0">
              <a:solidFill>
                <a:schemeClr val="tx1"/>
              </a:solidFill>
              <a:latin typeface="+mn-lt"/>
            </a:endParaRPr>
          </a:p>
          <a:p>
            <a:endParaRPr lang="en-US" sz="2000" b="1" dirty="0" smtClean="0">
              <a:solidFill>
                <a:schemeClr val="tx1"/>
              </a:solidFill>
              <a:latin typeface="+mn-lt"/>
            </a:endParaRPr>
          </a:p>
          <a:p>
            <a:endParaRPr lang="en-US" sz="2000" b="1" dirty="0">
              <a:solidFill>
                <a:schemeClr val="tx1"/>
              </a:solidFill>
              <a:latin typeface="+mn-lt"/>
            </a:endParaRPr>
          </a:p>
          <a:p>
            <a:pPr marL="342900" indent="-342900">
              <a:buFont typeface="Arial" panose="020B0604020202020204" pitchFamily="34" charset="0"/>
              <a:buChar char="•"/>
            </a:pPr>
            <a:r>
              <a:rPr lang="en-US" sz="2000" b="1" dirty="0" smtClean="0">
                <a:solidFill>
                  <a:srgbClr val="0033CC"/>
                </a:solidFill>
                <a:latin typeface="+mn-lt"/>
              </a:rPr>
              <a:t>Note that we have a highly non-linear system of equations.</a:t>
            </a:r>
          </a:p>
          <a:p>
            <a:pPr marL="342900" indent="-342900">
              <a:buFont typeface="Arial" panose="020B0604020202020204" pitchFamily="34" charset="0"/>
              <a:buChar char="•"/>
            </a:pPr>
            <a:r>
              <a:rPr lang="en-US" sz="2000" b="1" dirty="0" smtClean="0">
                <a:solidFill>
                  <a:srgbClr val="0033CC"/>
                </a:solidFill>
                <a:latin typeface="+mn-lt"/>
              </a:rPr>
              <a:t>Rao (1976) proved the existence of positive solutions that are unique up to a factor of proportionality.</a:t>
            </a:r>
            <a:endParaRPr lang="en-US" sz="2000" b="1" dirty="0">
              <a:solidFill>
                <a:srgbClr val="0033CC"/>
              </a:solidFill>
              <a:latin typeface="+mn-lt"/>
            </a:endParaRPr>
          </a:p>
        </p:txBody>
      </p:sp>
      <p:graphicFrame>
        <p:nvGraphicFramePr>
          <p:cNvPr id="4" name="Object 3"/>
          <p:cNvGraphicFramePr>
            <a:graphicFrameLocks noChangeAspect="1"/>
          </p:cNvGraphicFramePr>
          <p:nvPr>
            <p:extLst/>
          </p:nvPr>
        </p:nvGraphicFramePr>
        <p:xfrm>
          <a:off x="2732088" y="3279776"/>
          <a:ext cx="3136056" cy="690658"/>
        </p:xfrm>
        <a:graphic>
          <a:graphicData uri="http://schemas.openxmlformats.org/presentationml/2006/ole">
            <mc:AlternateContent xmlns:mc="http://schemas.openxmlformats.org/markup-compatibility/2006">
              <mc:Choice xmlns:v="urn:schemas-microsoft-com:vml" Requires="v">
                <p:oleObj spid="_x0000_s158796" name="Equation" r:id="rId3" imgW="2654280" imgH="583920" progId="Equation.DSMT4">
                  <p:embed/>
                </p:oleObj>
              </mc:Choice>
              <mc:Fallback>
                <p:oleObj name="Equation" r:id="rId3" imgW="2654280" imgH="583920" progId="Equation.DSMT4">
                  <p:embed/>
                  <p:pic>
                    <p:nvPicPr>
                      <p:cNvPr id="0" name=""/>
                      <p:cNvPicPr/>
                      <p:nvPr/>
                    </p:nvPicPr>
                    <p:blipFill>
                      <a:blip r:embed="rId4"/>
                      <a:stretch>
                        <a:fillRect/>
                      </a:stretch>
                    </p:blipFill>
                    <p:spPr>
                      <a:xfrm>
                        <a:off x="2732088" y="3279776"/>
                        <a:ext cx="3136056" cy="69065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619476" y="4581128"/>
          <a:ext cx="4140460" cy="720080"/>
        </p:xfrm>
        <a:graphic>
          <a:graphicData uri="http://schemas.openxmlformats.org/presentationml/2006/ole">
            <mc:AlternateContent xmlns:mc="http://schemas.openxmlformats.org/markup-compatibility/2006">
              <mc:Choice xmlns:v="urn:schemas-microsoft-com:vml" Requires="v">
                <p:oleObj spid="_x0000_s158797" name="Equation" r:id="rId5" imgW="3213000" imgH="558720" progId="Equation.DSMT4">
                  <p:embed/>
                </p:oleObj>
              </mc:Choice>
              <mc:Fallback>
                <p:oleObj name="Equation" r:id="rId5" imgW="3213000" imgH="558720" progId="Equation.DSMT4">
                  <p:embed/>
                  <p:pic>
                    <p:nvPicPr>
                      <p:cNvPr id="0" name=""/>
                      <p:cNvPicPr/>
                      <p:nvPr/>
                    </p:nvPicPr>
                    <p:blipFill>
                      <a:blip r:embed="rId6"/>
                      <a:stretch>
                        <a:fillRect/>
                      </a:stretch>
                    </p:blipFill>
                    <p:spPr>
                      <a:xfrm>
                        <a:off x="2619476" y="4581128"/>
                        <a:ext cx="4140460" cy="720080"/>
                      </a:xfrm>
                      <a:prstGeom prst="rect">
                        <a:avLst/>
                      </a:prstGeom>
                    </p:spPr>
                  </p:pic>
                </p:oleObj>
              </mc:Fallback>
            </mc:AlternateContent>
          </a:graphicData>
        </a:graphic>
      </p:graphicFrame>
    </p:spTree>
    <p:extLst>
      <p:ext uri="{BB962C8B-B14F-4D97-AF65-F5344CB8AC3E}">
        <p14:creationId xmlns:p14="http://schemas.microsoft.com/office/powerpoint/2010/main" val="2598944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6696744" cy="830997"/>
          </a:xfrm>
          <a:prstGeom prst="rect">
            <a:avLst/>
          </a:prstGeom>
          <a:noFill/>
        </p:spPr>
        <p:txBody>
          <a:bodyPr wrap="square" rtlCol="0">
            <a:spAutoFit/>
          </a:bodyPr>
          <a:lstStyle/>
          <a:p>
            <a:pPr algn="ctr"/>
            <a:r>
              <a:rPr lang="en-US" b="1" dirty="0" err="1" smtClean="0">
                <a:solidFill>
                  <a:srgbClr val="C00000"/>
                </a:solidFill>
                <a:latin typeface="+mj-lt"/>
              </a:rPr>
              <a:t>Neary</a:t>
            </a:r>
            <a:r>
              <a:rPr lang="en-US" b="1" dirty="0">
                <a:solidFill>
                  <a:srgbClr val="C00000"/>
                </a:solidFill>
                <a:latin typeface="+mj-lt"/>
              </a:rPr>
              <a:t> </a:t>
            </a:r>
            <a:r>
              <a:rPr lang="en-US" b="1" dirty="0" smtClean="0">
                <a:solidFill>
                  <a:srgbClr val="C00000"/>
                </a:solidFill>
                <a:latin typeface="+mj-lt"/>
              </a:rPr>
              <a:t>(2004) proposal for International comparisons</a:t>
            </a:r>
            <a:endParaRPr lang="en-US" b="1" dirty="0">
              <a:solidFill>
                <a:srgbClr val="C00000"/>
              </a:solidFill>
              <a:latin typeface="+mj-lt"/>
            </a:endParaRPr>
          </a:p>
        </p:txBody>
      </p:sp>
      <p:sp>
        <p:nvSpPr>
          <p:cNvPr id="2" name="TextBox 1"/>
          <p:cNvSpPr txBox="1"/>
          <p:nvPr/>
        </p:nvSpPr>
        <p:spPr>
          <a:xfrm>
            <a:off x="304800" y="1340768"/>
            <a:ext cx="8371656"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err="1" smtClean="0">
                <a:solidFill>
                  <a:schemeClr val="tx1"/>
                </a:solidFill>
                <a:latin typeface="+mn-lt"/>
              </a:rPr>
              <a:t>Neary</a:t>
            </a:r>
            <a:r>
              <a:rPr lang="en-US" sz="2000" b="1" dirty="0" smtClean="0">
                <a:solidFill>
                  <a:schemeClr val="tx1"/>
                </a:solidFill>
                <a:latin typeface="+mn-lt"/>
              </a:rPr>
              <a:t> (2004) calls this method the Geary-Allen </a:t>
            </a:r>
            <a:r>
              <a:rPr lang="en-US" sz="2000" b="1" dirty="0" err="1" smtClean="0">
                <a:solidFill>
                  <a:schemeClr val="tx1"/>
                </a:solidFill>
                <a:latin typeface="+mn-lt"/>
              </a:rPr>
              <a:t>Inernational</a:t>
            </a:r>
            <a:r>
              <a:rPr lang="en-US" sz="2000" b="1" dirty="0" smtClean="0">
                <a:solidFill>
                  <a:schemeClr val="tx1"/>
                </a:solidFill>
                <a:latin typeface="+mn-lt"/>
              </a:rPr>
              <a:t> Accounts (GAIA).</a:t>
            </a:r>
          </a:p>
          <a:p>
            <a:pPr marL="342900" indent="-342900">
              <a:buFont typeface="Arial" panose="020B0604020202020204" pitchFamily="34" charset="0"/>
              <a:buChar char="•"/>
            </a:pPr>
            <a:r>
              <a:rPr lang="en-US" sz="2000" b="1" dirty="0" err="1" smtClean="0">
                <a:solidFill>
                  <a:schemeClr val="tx1"/>
                </a:solidFill>
                <a:latin typeface="+mn-lt"/>
              </a:rPr>
              <a:t>Neary</a:t>
            </a:r>
            <a:r>
              <a:rPr lang="en-US" sz="2000" b="1" dirty="0" smtClean="0">
                <a:solidFill>
                  <a:schemeClr val="tx1"/>
                </a:solidFill>
                <a:latin typeface="+mn-lt"/>
              </a:rPr>
              <a:t> uses the same definition for PPPs as Rao (1976)</a:t>
            </a:r>
          </a:p>
          <a:p>
            <a:pPr marL="342900" indent="-342900">
              <a:buFont typeface="Arial" panose="020B0604020202020204" pitchFamily="34" charset="0"/>
              <a:buChar char="•"/>
            </a:pPr>
            <a:endParaRPr lang="en-US" sz="2000" b="1" dirty="0">
              <a:solidFill>
                <a:schemeClr val="tx1"/>
              </a:solidFill>
              <a:latin typeface="+mn-lt"/>
            </a:endParaRPr>
          </a:p>
          <a:p>
            <a:pPr marL="342900" indent="-342900">
              <a:buFont typeface="Arial" panose="020B0604020202020204" pitchFamily="34" charset="0"/>
              <a:buChar char="•"/>
            </a:pPr>
            <a:endParaRPr lang="en-US" sz="2000" b="1" dirty="0" smtClean="0">
              <a:solidFill>
                <a:schemeClr val="tx1"/>
              </a:solidFill>
              <a:latin typeface="+mn-lt"/>
            </a:endParaRPr>
          </a:p>
          <a:p>
            <a:pPr marL="342900" indent="-342900">
              <a:buFont typeface="Arial" panose="020B0604020202020204" pitchFamily="34" charset="0"/>
              <a:buChar char="•"/>
            </a:pPr>
            <a:endParaRPr lang="en-US" sz="2000" b="1" dirty="0">
              <a:solidFill>
                <a:schemeClr val="tx1"/>
              </a:solidFill>
              <a:latin typeface="+mn-lt"/>
            </a:endParaRPr>
          </a:p>
          <a:p>
            <a:r>
              <a:rPr lang="en-US" sz="2000" b="1" dirty="0">
                <a:solidFill>
                  <a:schemeClr val="tx1"/>
                </a:solidFill>
                <a:latin typeface="+mn-lt"/>
              </a:rPr>
              <a:t> </a:t>
            </a:r>
            <a:r>
              <a:rPr lang="en-US" sz="2000" b="1" dirty="0" smtClean="0">
                <a:solidFill>
                  <a:schemeClr val="tx1"/>
                </a:solidFill>
                <a:latin typeface="+mn-lt"/>
              </a:rPr>
              <a:t>      but explicitly uses the optimal quantities associated with the solution for the cost minimization problem.</a:t>
            </a:r>
          </a:p>
          <a:p>
            <a:pPr marL="342900" indent="-342900">
              <a:buFont typeface="Arial" panose="020B0604020202020204" pitchFamily="34" charset="0"/>
              <a:buChar char="•"/>
            </a:pPr>
            <a:r>
              <a:rPr lang="en-US" sz="2000" b="1" dirty="0" err="1" smtClean="0">
                <a:solidFill>
                  <a:srgbClr val="0033CC"/>
                </a:solidFill>
                <a:latin typeface="+mn-lt"/>
              </a:rPr>
              <a:t>Neary</a:t>
            </a:r>
            <a:r>
              <a:rPr lang="en-US" sz="2000" b="1" dirty="0" smtClean="0">
                <a:solidFill>
                  <a:srgbClr val="0033CC"/>
                </a:solidFill>
                <a:latin typeface="+mn-lt"/>
              </a:rPr>
              <a:t> (2004) modifies the Geary-</a:t>
            </a:r>
            <a:r>
              <a:rPr lang="en-US" sz="2000" b="1" dirty="0" err="1" smtClean="0">
                <a:solidFill>
                  <a:srgbClr val="0033CC"/>
                </a:solidFill>
                <a:latin typeface="+mn-lt"/>
              </a:rPr>
              <a:t>Khamis</a:t>
            </a:r>
            <a:r>
              <a:rPr lang="en-US" sz="2000" b="1" dirty="0" smtClean="0">
                <a:solidFill>
                  <a:srgbClr val="0033CC"/>
                </a:solidFill>
                <a:latin typeface="+mn-lt"/>
              </a:rPr>
              <a:t> definition of international average price.</a:t>
            </a:r>
            <a:endParaRPr lang="en-US" sz="2000" b="1" dirty="0">
              <a:solidFill>
                <a:srgbClr val="0033CC"/>
              </a:solidFill>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3321312"/>
              </p:ext>
            </p:extLst>
          </p:nvPr>
        </p:nvGraphicFramePr>
        <p:xfrm>
          <a:off x="2438400" y="2362200"/>
          <a:ext cx="2979738" cy="736600"/>
        </p:xfrm>
        <a:graphic>
          <a:graphicData uri="http://schemas.openxmlformats.org/presentationml/2006/ole">
            <mc:AlternateContent xmlns:mc="http://schemas.openxmlformats.org/markup-compatibility/2006">
              <mc:Choice xmlns:v="urn:schemas-microsoft-com:vml" Requires="v">
                <p:oleObj spid="_x0000_s159822" name="Equation" r:id="rId3" imgW="2311200" imgH="571320" progId="Equation.DSMT4">
                  <p:embed/>
                </p:oleObj>
              </mc:Choice>
              <mc:Fallback>
                <p:oleObj name="Equation" r:id="rId3" imgW="2311200" imgH="571320" progId="Equation.DSMT4">
                  <p:embed/>
                  <p:pic>
                    <p:nvPicPr>
                      <p:cNvPr id="0" name=""/>
                      <p:cNvPicPr/>
                      <p:nvPr/>
                    </p:nvPicPr>
                    <p:blipFill>
                      <a:blip r:embed="rId4"/>
                      <a:stretch>
                        <a:fillRect/>
                      </a:stretch>
                    </p:blipFill>
                    <p:spPr>
                      <a:xfrm>
                        <a:off x="2438400" y="2362200"/>
                        <a:ext cx="2979738" cy="736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67342321"/>
              </p:ext>
            </p:extLst>
          </p:nvPr>
        </p:nvGraphicFramePr>
        <p:xfrm>
          <a:off x="3034270" y="4341776"/>
          <a:ext cx="2283371" cy="875124"/>
        </p:xfrm>
        <a:graphic>
          <a:graphicData uri="http://schemas.openxmlformats.org/presentationml/2006/ole">
            <mc:AlternateContent xmlns:mc="http://schemas.openxmlformats.org/markup-compatibility/2006">
              <mc:Choice xmlns:v="urn:schemas-microsoft-com:vml" Requires="v">
                <p:oleObj spid="_x0000_s159823" name="Equation" r:id="rId5" imgW="1523880" imgH="583920" progId="Equation.DSMT4">
                  <p:embed/>
                </p:oleObj>
              </mc:Choice>
              <mc:Fallback>
                <p:oleObj name="Equation" r:id="rId5" imgW="1523880" imgH="583920" progId="Equation.DSMT4">
                  <p:embed/>
                  <p:pic>
                    <p:nvPicPr>
                      <p:cNvPr id="0" name=""/>
                      <p:cNvPicPr/>
                      <p:nvPr/>
                    </p:nvPicPr>
                    <p:blipFill>
                      <a:blip r:embed="rId6"/>
                      <a:stretch>
                        <a:fillRect/>
                      </a:stretch>
                    </p:blipFill>
                    <p:spPr>
                      <a:xfrm>
                        <a:off x="3034270" y="4341776"/>
                        <a:ext cx="2283371" cy="875124"/>
                      </a:xfrm>
                      <a:prstGeom prst="rect">
                        <a:avLst/>
                      </a:prstGeom>
                    </p:spPr>
                  </p:pic>
                </p:oleObj>
              </mc:Fallback>
            </mc:AlternateContent>
          </a:graphicData>
        </a:graphic>
      </p:graphicFrame>
      <p:sp>
        <p:nvSpPr>
          <p:cNvPr id="4" name="TextBox 3"/>
          <p:cNvSpPr txBox="1"/>
          <p:nvPr/>
        </p:nvSpPr>
        <p:spPr>
          <a:xfrm>
            <a:off x="228600" y="5256075"/>
            <a:ext cx="8447856" cy="1323439"/>
          </a:xfrm>
          <a:prstGeom prst="rect">
            <a:avLst/>
          </a:prstGeom>
          <a:noFill/>
        </p:spPr>
        <p:txBody>
          <a:bodyPr wrap="square" rtlCol="0">
            <a:spAutoFit/>
          </a:bodyPr>
          <a:lstStyle/>
          <a:p>
            <a:r>
              <a:rPr lang="en-US" sz="2000" b="1" dirty="0" smtClean="0">
                <a:solidFill>
                  <a:srgbClr val="C00000"/>
                </a:solidFill>
              </a:rPr>
              <a:t>Proving the existence of solutions to all these highly non-linear systems is challenging. </a:t>
            </a:r>
            <a:r>
              <a:rPr lang="en-US" sz="2000" b="1" dirty="0" smtClean="0">
                <a:solidFill>
                  <a:srgbClr val="0033CC"/>
                </a:solidFill>
              </a:rPr>
              <a:t>In </a:t>
            </a:r>
            <a:r>
              <a:rPr lang="en-US" sz="2000" b="1" dirty="0" err="1" smtClean="0">
                <a:solidFill>
                  <a:srgbClr val="0033CC"/>
                </a:solidFill>
              </a:rPr>
              <a:t>Hajargasht</a:t>
            </a:r>
            <a:r>
              <a:rPr lang="en-US" sz="2000" b="1" dirty="0" smtClean="0">
                <a:solidFill>
                  <a:srgbClr val="0033CC"/>
                </a:solidFill>
              </a:rPr>
              <a:t> and Rao, “Multilateral Index Number systems for  International Comparisons: Properties, Existence and Uniqueness” (To appear in JME) we obtain necessary and sufficient conditions.</a:t>
            </a:r>
            <a:endParaRPr lang="en-US" sz="2000" b="1" dirty="0">
              <a:solidFill>
                <a:srgbClr val="0033CC"/>
              </a:solidFill>
            </a:endParaRPr>
          </a:p>
        </p:txBody>
      </p:sp>
    </p:spTree>
    <p:extLst>
      <p:ext uri="{BB962C8B-B14F-4D97-AF65-F5344CB8AC3E}">
        <p14:creationId xmlns:p14="http://schemas.microsoft.com/office/powerpoint/2010/main" val="10520155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2670419"/>
            <a:ext cx="6215491" cy="738664"/>
          </a:xfrm>
          <a:prstGeom prst="rect">
            <a:avLst/>
          </a:prstGeom>
          <a:noFill/>
        </p:spPr>
        <p:txBody>
          <a:bodyPr wrap="square" rtlCol="0">
            <a:spAutoFit/>
          </a:bodyPr>
          <a:lstStyle/>
          <a:p>
            <a:pPr algn="ctr"/>
            <a:r>
              <a:rPr lang="en-US" sz="2100" b="1" dirty="0" smtClean="0">
                <a:solidFill>
                  <a:srgbClr val="C00000"/>
                </a:solidFill>
                <a:cs typeface="Times New Roman" panose="02020603050405020304" pitchFamily="18" charset="0"/>
              </a:rPr>
              <a:t>Reliability of PPPs from the International Comparison Program</a:t>
            </a:r>
            <a:endParaRPr lang="en-US" sz="2100" b="1" dirty="0">
              <a:solidFill>
                <a:srgbClr val="C00000"/>
              </a:solidFill>
              <a:cs typeface="Times New Roman" panose="02020603050405020304" pitchFamily="18" charset="0"/>
            </a:endParaRPr>
          </a:p>
        </p:txBody>
      </p:sp>
      <p:sp>
        <p:nvSpPr>
          <p:cNvPr id="8" name="Rectangle 2"/>
          <p:cNvSpPr>
            <a:spLocks noChangeArrowheads="1"/>
          </p:cNvSpPr>
          <p:nvPr/>
        </p:nvSpPr>
        <p:spPr bwMode="auto">
          <a:xfrm>
            <a:off x="4981402" y="310936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0" name="Rectangle 4"/>
          <p:cNvSpPr>
            <a:spLocks noChangeArrowheads="1"/>
          </p:cNvSpPr>
          <p:nvPr/>
        </p:nvSpPr>
        <p:spPr bwMode="auto">
          <a:xfrm>
            <a:off x="5037513" y="3849962"/>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2" name="Rectangle 6"/>
          <p:cNvSpPr>
            <a:spLocks noChangeArrowheads="1"/>
          </p:cNvSpPr>
          <p:nvPr/>
        </p:nvSpPr>
        <p:spPr bwMode="auto">
          <a:xfrm>
            <a:off x="2219499" y="45844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4" name="Rectangle 8"/>
          <p:cNvSpPr>
            <a:spLocks noChangeArrowheads="1"/>
          </p:cNvSpPr>
          <p:nvPr/>
        </p:nvSpPr>
        <p:spPr bwMode="auto">
          <a:xfrm>
            <a:off x="835429" y="2215299"/>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6" name="Rectangle 10"/>
          <p:cNvSpPr>
            <a:spLocks noChangeArrowheads="1"/>
          </p:cNvSpPr>
          <p:nvPr/>
        </p:nvSpPr>
        <p:spPr bwMode="auto">
          <a:xfrm>
            <a:off x="6059979" y="224430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8" name="Rectangle 12"/>
          <p:cNvSpPr>
            <a:spLocks noChangeArrowheads="1"/>
          </p:cNvSpPr>
          <p:nvPr/>
        </p:nvSpPr>
        <p:spPr bwMode="auto">
          <a:xfrm>
            <a:off x="7113617" y="225060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22" name="Rectangle 22"/>
          <p:cNvSpPr>
            <a:spLocks noChangeArrowheads="1"/>
          </p:cNvSpPr>
          <p:nvPr/>
        </p:nvSpPr>
        <p:spPr bwMode="auto">
          <a:xfrm>
            <a:off x="1"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24" name="Rectangle 24"/>
          <p:cNvSpPr>
            <a:spLocks noChangeArrowheads="1"/>
          </p:cNvSpPr>
          <p:nvPr/>
        </p:nvSpPr>
        <p:spPr bwMode="auto">
          <a:xfrm>
            <a:off x="4170911" y="176893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26" name="Rectangle 26"/>
          <p:cNvSpPr>
            <a:spLocks noChangeArrowheads="1"/>
          </p:cNvSpPr>
          <p:nvPr/>
        </p:nvSpPr>
        <p:spPr bwMode="auto">
          <a:xfrm>
            <a:off x="2510680" y="2095387"/>
            <a:ext cx="102721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aphicFrame>
        <p:nvGraphicFramePr>
          <p:cNvPr id="28" name="Object 27"/>
          <p:cNvGraphicFramePr>
            <a:graphicFrameLocks noChangeAspect="1"/>
          </p:cNvGraphicFramePr>
          <p:nvPr>
            <p:extLst/>
          </p:nvPr>
        </p:nvGraphicFramePr>
        <p:xfrm>
          <a:off x="3638550" y="3314700"/>
          <a:ext cx="685800" cy="148829"/>
        </p:xfrm>
        <a:graphic>
          <a:graphicData uri="http://schemas.openxmlformats.org/presentationml/2006/ole">
            <mc:AlternateContent xmlns:mc="http://schemas.openxmlformats.org/markup-compatibility/2006">
              <mc:Choice xmlns:v="urn:schemas-microsoft-com:vml" Requires="v">
                <p:oleObj spid="_x0000_s185375"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3638550" y="3314700"/>
                        <a:ext cx="685800" cy="148829"/>
                      </a:xfrm>
                      <a:prstGeom prst="rect">
                        <a:avLst/>
                      </a:prstGeom>
                    </p:spPr>
                  </p:pic>
                </p:oleObj>
              </mc:Fallback>
            </mc:AlternateContent>
          </a:graphicData>
        </a:graphic>
      </p:graphicFrame>
    </p:spTree>
    <p:extLst>
      <p:ext uri="{BB962C8B-B14F-4D97-AF65-F5344CB8AC3E}">
        <p14:creationId xmlns:p14="http://schemas.microsoft.com/office/powerpoint/2010/main" val="36480189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426192" y="1080414"/>
            <a:ext cx="5829299" cy="1154162"/>
          </a:xfrm>
          <a:prstGeom prst="rect">
            <a:avLst/>
          </a:prstGeom>
          <a:noFill/>
          <a:ln w="12700">
            <a:noFill/>
            <a:miter lim="800000"/>
            <a:headEnd type="none" w="sm" len="sm"/>
            <a:tailEnd type="none" w="sm" len="sm"/>
          </a:ln>
        </p:spPr>
        <p:txBody>
          <a:bodyPr wrap="square">
            <a:spAutoFit/>
          </a:bodyPr>
          <a:lstStyle/>
          <a:p>
            <a:pPr algn="ctr" eaLnBrk="0" hangingPunct="0"/>
            <a:r>
              <a:rPr lang="en-US" sz="1800" b="1" dirty="0">
                <a:solidFill>
                  <a:srgbClr val="C00000"/>
                </a:solidFill>
              </a:rPr>
              <a:t>Sensitivity Global and Regional Poverty Estimates</a:t>
            </a:r>
          </a:p>
          <a:p>
            <a:pPr algn="ctr" eaLnBrk="0" hangingPunct="0"/>
            <a:r>
              <a:rPr lang="en-US" sz="1800" b="1" dirty="0">
                <a:solidFill>
                  <a:srgbClr val="C00000"/>
                </a:solidFill>
              </a:rPr>
              <a:t>to changes in PPPs</a:t>
            </a:r>
          </a:p>
          <a:p>
            <a:pPr algn="ctr" eaLnBrk="0" hangingPunct="0"/>
            <a:endParaRPr lang="en-US" sz="1800" b="1" dirty="0">
              <a:solidFill>
                <a:srgbClr val="C00000"/>
              </a:solidFill>
            </a:endParaRPr>
          </a:p>
          <a:p>
            <a:pPr algn="ctr" eaLnBrk="0" hangingPunct="0"/>
            <a:r>
              <a:rPr lang="en-US" sz="1500" b="1" dirty="0">
                <a:solidFill>
                  <a:srgbClr val="3131C5"/>
                </a:solidFill>
              </a:rPr>
              <a:t>International Poverty Line = $1.90;      Year = 2011</a:t>
            </a:r>
          </a:p>
        </p:txBody>
      </p:sp>
      <p:pic>
        <p:nvPicPr>
          <p:cNvPr id="5" name="Picture 4"/>
          <p:cNvPicPr>
            <a:picLocks noChangeAspect="1"/>
          </p:cNvPicPr>
          <p:nvPr/>
        </p:nvPicPr>
        <p:blipFill>
          <a:blip r:embed="rId3"/>
          <a:stretch>
            <a:fillRect/>
          </a:stretch>
        </p:blipFill>
        <p:spPr>
          <a:xfrm>
            <a:off x="1304167" y="2448920"/>
            <a:ext cx="6235385" cy="3060510"/>
          </a:xfrm>
          <a:prstGeom prst="rect">
            <a:avLst/>
          </a:prstGeom>
        </p:spPr>
      </p:pic>
    </p:spTree>
    <p:extLst>
      <p:ext uri="{BB962C8B-B14F-4D97-AF65-F5344CB8AC3E}">
        <p14:creationId xmlns:p14="http://schemas.microsoft.com/office/powerpoint/2010/main" val="17492042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755650" y="1196975"/>
            <a:ext cx="7772400" cy="5356225"/>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eaLnBrk="1" hangingPunct="1">
              <a:buFont typeface="Wingdings" pitchFamily="2" charset="2"/>
              <a:buChar char="Ø"/>
            </a:pPr>
            <a:r>
              <a:rPr lang="en-AU" sz="2400" b="1" dirty="0" smtClean="0">
                <a:solidFill>
                  <a:srgbClr val="0033CC"/>
                </a:solidFill>
                <a:ea typeface="?? ??"/>
                <a:cs typeface="?? ??"/>
              </a:rPr>
              <a:t>International Comparison Program</a:t>
            </a:r>
          </a:p>
          <a:p>
            <a:pPr lvl="1" eaLnBrk="1" hangingPunct="1">
              <a:buFont typeface="Arial" pitchFamily="34" charset="0"/>
              <a:buChar char="•"/>
            </a:pPr>
            <a:r>
              <a:rPr lang="en-US" sz="2000" b="1" dirty="0" smtClean="0">
                <a:solidFill>
                  <a:srgbClr val="C00000"/>
                </a:solidFill>
                <a:ea typeface="?? ??"/>
                <a:cs typeface="?? ??"/>
              </a:rPr>
              <a:t>Started as a research project at the Univ. of Penn in 1968</a:t>
            </a:r>
          </a:p>
          <a:p>
            <a:pPr lvl="1" eaLnBrk="1" hangingPunct="1">
              <a:buFont typeface="Arial" pitchFamily="34" charset="0"/>
              <a:buChar char="•"/>
            </a:pPr>
            <a:r>
              <a:rPr lang="en-US" sz="2000" b="1" dirty="0" smtClean="0">
                <a:solidFill>
                  <a:srgbClr val="C00000"/>
                </a:solidFill>
                <a:ea typeface="?? ??"/>
                <a:cs typeface="?? ??"/>
              </a:rPr>
              <a:t>Several phases under the auspices of the UN Stat. Office</a:t>
            </a:r>
          </a:p>
          <a:p>
            <a:pPr lvl="1" eaLnBrk="1" hangingPunct="1">
              <a:buFont typeface="Arial" pitchFamily="34" charset="0"/>
              <a:buChar char="•"/>
            </a:pPr>
            <a:r>
              <a:rPr lang="en-AU" sz="2000" b="1" dirty="0" smtClean="0">
                <a:solidFill>
                  <a:srgbClr val="C00000"/>
                </a:solidFill>
                <a:ea typeface="?? ??"/>
                <a:cs typeface="?? ??"/>
              </a:rPr>
              <a:t>OECD and Eurostat regional programs</a:t>
            </a:r>
          </a:p>
          <a:p>
            <a:pPr lvl="1" eaLnBrk="1" hangingPunct="1">
              <a:buFont typeface="Arial" pitchFamily="34" charset="0"/>
              <a:buChar char="•"/>
            </a:pPr>
            <a:r>
              <a:rPr lang="en-AU" sz="2000" b="1" dirty="0" smtClean="0">
                <a:solidFill>
                  <a:srgbClr val="C00000"/>
                </a:solidFill>
                <a:ea typeface="?? ??"/>
                <a:cs typeface="?? ??"/>
              </a:rPr>
              <a:t>2005, 2011 and 2017 (nearing completion) ICP under UN Statistical Commission</a:t>
            </a:r>
          </a:p>
          <a:p>
            <a:pPr lvl="2" eaLnBrk="1" hangingPunct="1">
              <a:buFont typeface="Arial" pitchFamily="34" charset="0"/>
              <a:buChar char="•"/>
            </a:pPr>
            <a:r>
              <a:rPr lang="en-AU" sz="1600" b="1" dirty="0" smtClean="0">
                <a:solidFill>
                  <a:srgbClr val="C00000"/>
                </a:solidFill>
                <a:ea typeface="?? ??"/>
                <a:cs typeface="?? ??"/>
              </a:rPr>
              <a:t>World Bank as the Global Office</a:t>
            </a:r>
          </a:p>
          <a:p>
            <a:pPr lvl="2" eaLnBrk="1" hangingPunct="1">
              <a:buFont typeface="Arial" pitchFamily="34" charset="0"/>
              <a:buChar char="•"/>
            </a:pPr>
            <a:r>
              <a:rPr lang="en-AU" sz="1600" b="1" dirty="0" smtClean="0">
                <a:solidFill>
                  <a:srgbClr val="C00000"/>
                </a:solidFill>
                <a:ea typeface="?? ??"/>
                <a:cs typeface="?? ??"/>
              </a:rPr>
              <a:t>Participation of regional agencies (ADB, AFDB, OECD, Eurostat, etc.)</a:t>
            </a:r>
          </a:p>
          <a:p>
            <a:pPr lvl="1">
              <a:buFont typeface="Arial" pitchFamily="34" charset="0"/>
              <a:buChar char="•"/>
            </a:pPr>
            <a:r>
              <a:rPr lang="en-AU" sz="2000" b="1" i="1" dirty="0" smtClean="0">
                <a:solidFill>
                  <a:srgbClr val="C00000"/>
                </a:solidFill>
                <a:ea typeface="?? ??"/>
                <a:cs typeface="?? ??"/>
              </a:rPr>
              <a:t>ICP Book</a:t>
            </a:r>
            <a:r>
              <a:rPr lang="en-AU" sz="2000" b="1" dirty="0" smtClean="0">
                <a:solidFill>
                  <a:srgbClr val="C00000"/>
                </a:solidFill>
                <a:ea typeface="?? ??"/>
                <a:cs typeface="?? ??"/>
              </a:rPr>
              <a:t>, World Bank (2013) is a good source for details on the methodology behind the ICP</a:t>
            </a:r>
            <a:endParaRPr lang="en-AU" sz="2000" b="1" i="1" dirty="0" smtClean="0">
              <a:solidFill>
                <a:srgbClr val="C00000"/>
              </a:solidFill>
              <a:ea typeface="?? ??"/>
              <a:cs typeface="?? ??"/>
            </a:endParaRPr>
          </a:p>
          <a:p>
            <a:pPr eaLnBrk="1" hangingPunct="1">
              <a:buFont typeface="Wingdings" pitchFamily="2" charset="2"/>
              <a:buChar char="Ø"/>
            </a:pPr>
            <a:r>
              <a:rPr lang="en-AU" sz="2400" b="1" dirty="0" smtClean="0">
                <a:solidFill>
                  <a:srgbClr val="0033CC"/>
                </a:solidFill>
                <a:ea typeface="?? ??"/>
                <a:cs typeface="?? ??"/>
              </a:rPr>
              <a:t>ICP 2011</a:t>
            </a:r>
          </a:p>
          <a:p>
            <a:pPr lvl="1">
              <a:buFont typeface="Arial" panose="020B0604020202020204" pitchFamily="34" charset="0"/>
              <a:buChar char="•"/>
            </a:pPr>
            <a:r>
              <a:rPr lang="en-AU" sz="2000" b="1" dirty="0" smtClean="0">
                <a:solidFill>
                  <a:srgbClr val="C00000"/>
                </a:solidFill>
                <a:ea typeface="?? ??"/>
                <a:cs typeface="?? ??"/>
              </a:rPr>
              <a:t>Coverage – 199 economies (including 22 Pacific Island economies)</a:t>
            </a:r>
          </a:p>
          <a:p>
            <a:pPr lvl="1">
              <a:buFont typeface="Arial" panose="020B0604020202020204" pitchFamily="34" charset="0"/>
              <a:buChar char="•"/>
            </a:pPr>
            <a:r>
              <a:rPr lang="en-AU" sz="2000" b="1" dirty="0" smtClean="0">
                <a:solidFill>
                  <a:srgbClr val="C00000"/>
                </a:solidFill>
                <a:ea typeface="?? ??"/>
                <a:cs typeface="?? ??"/>
              </a:rPr>
              <a:t>A major international statistical initiative under the UN and the World Bank.</a:t>
            </a:r>
            <a:r>
              <a:rPr lang="en-AU" sz="2000" b="1" dirty="0" smtClean="0">
                <a:solidFill>
                  <a:srgbClr val="0033CC"/>
                </a:solidFill>
                <a:ea typeface="?? ??"/>
                <a:cs typeface="?? ??"/>
              </a:rPr>
              <a:t> </a:t>
            </a:r>
          </a:p>
          <a:p>
            <a:pPr lvl="1">
              <a:buFont typeface="Arial" panose="020B0604020202020204" pitchFamily="34" charset="0"/>
              <a:buChar char="•"/>
            </a:pPr>
            <a:r>
              <a:rPr lang="en-AU" sz="2000" b="1" dirty="0" smtClean="0">
                <a:solidFill>
                  <a:srgbClr val="C00000"/>
                </a:solidFill>
                <a:ea typeface="?? ??"/>
                <a:cs typeface="?? ??"/>
              </a:rPr>
              <a:t>Regional Approach – Asia-Pacific, Africa, OECD-Eurostat, CIS, Western Asia, Latin America and the Caribbean </a:t>
            </a:r>
          </a:p>
          <a:p>
            <a:pPr lvl="1">
              <a:buFont typeface="Arial" panose="020B0604020202020204" pitchFamily="34" charset="0"/>
              <a:buChar char="•"/>
            </a:pPr>
            <a:r>
              <a:rPr lang="en-AU" sz="2000" b="1" dirty="0" smtClean="0">
                <a:solidFill>
                  <a:srgbClr val="C00000"/>
                </a:solidFill>
                <a:ea typeface="?? ??"/>
                <a:cs typeface="?? ??"/>
              </a:rPr>
              <a:t>Linking regional results by the Global Office at the World Bank</a:t>
            </a:r>
          </a:p>
          <a:p>
            <a:pPr lvl="1">
              <a:buFont typeface="Arial" panose="020B0604020202020204" pitchFamily="34" charset="0"/>
              <a:buChar char="•"/>
            </a:pPr>
            <a:r>
              <a:rPr lang="en-AU" sz="2000" b="1" dirty="0" smtClean="0">
                <a:solidFill>
                  <a:srgbClr val="C00000"/>
                </a:solidFill>
                <a:ea typeface="?? ??"/>
                <a:cs typeface="?? ??"/>
              </a:rPr>
              <a:t>Results available at the GDP level and for components – Consumption, Investment, Government expenditure, 26 detailed categories</a:t>
            </a:r>
          </a:p>
          <a:p>
            <a:pPr lvl="1">
              <a:buFont typeface="Arial" panose="020B0604020202020204" pitchFamily="34" charset="0"/>
              <a:buChar char="•"/>
            </a:pPr>
            <a:r>
              <a:rPr lang="en-AU" sz="2000" b="1" dirty="0" smtClean="0">
                <a:solidFill>
                  <a:srgbClr val="C00000"/>
                </a:solidFill>
                <a:ea typeface="?? ??"/>
                <a:cs typeface="?? ??"/>
              </a:rPr>
              <a:t>Results released in April and final released end October, 2014.</a:t>
            </a:r>
          </a:p>
          <a:p>
            <a:pPr marL="457200" lvl="1" indent="0">
              <a:buNone/>
            </a:pPr>
            <a:endParaRPr lang="en-AU" sz="2000" b="1" dirty="0" smtClean="0">
              <a:solidFill>
                <a:srgbClr val="0033CC"/>
              </a:solidFill>
              <a:ea typeface="?? ??"/>
              <a:cs typeface="?? ??"/>
            </a:endParaRPr>
          </a:p>
          <a:p>
            <a:pPr eaLnBrk="1" hangingPunct="1">
              <a:buFont typeface="Wingdings" pitchFamily="2" charset="2"/>
              <a:buChar char="Ø"/>
            </a:pPr>
            <a:r>
              <a:rPr lang="en-AU" sz="2400" b="1" dirty="0" smtClean="0">
                <a:solidFill>
                  <a:srgbClr val="0033CC"/>
                </a:solidFill>
                <a:ea typeface="?? ??"/>
                <a:cs typeface="?? ??"/>
              </a:rPr>
              <a:t>Penn World Tables (PWT) 7.1; 9.0 – Panel of PPPs and real incomes; other sources including WDI and UQICD</a:t>
            </a:r>
          </a:p>
        </p:txBody>
      </p:sp>
      <p:sp>
        <p:nvSpPr>
          <p:cNvPr id="15363" name="Rectangle 3"/>
          <p:cNvSpPr>
            <a:spLocks noGrp="1" noChangeArrowheads="1"/>
          </p:cNvSpPr>
          <p:nvPr>
            <p:ph type="title"/>
          </p:nvPr>
        </p:nvSpPr>
        <p:spPr bwMode="auto">
          <a:xfrm>
            <a:off x="1547813" y="333375"/>
            <a:ext cx="5903912" cy="549275"/>
          </a:xfrm>
          <a:solidFill>
            <a:srgbClr val="FFFFFF"/>
          </a:solidFill>
          <a:ln>
            <a:no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AU" sz="3200" b="1" dirty="0" smtClean="0">
                <a:solidFill>
                  <a:srgbClr val="C00000"/>
                </a:solidFill>
              </a:rPr>
              <a:t>PPPs – Main Sources</a:t>
            </a:r>
          </a:p>
        </p:txBody>
      </p:sp>
      <p:sp>
        <p:nvSpPr>
          <p:cNvPr id="2" name="Slide Number Placeholder 1"/>
          <p:cNvSpPr>
            <a:spLocks noGrp="1"/>
          </p:cNvSpPr>
          <p:nvPr>
            <p:ph type="sldNum" sz="quarter" idx="12"/>
          </p:nvPr>
        </p:nvSpPr>
        <p:spPr/>
        <p:txBody>
          <a:bodyPr/>
          <a:lstStyle/>
          <a:p>
            <a:fld id="{9530DDB1-B307-480F-B13A-C5B2BF100690}" type="slidenum">
              <a:rPr lang="en-AU" smtClean="0"/>
              <a:pPr/>
              <a:t>9</a:t>
            </a:fld>
            <a:endParaRPr lang="en-AU" dirty="0"/>
          </a:p>
        </p:txBody>
      </p:sp>
    </p:spTree>
    <p:extLst>
      <p:ext uri="{BB962C8B-B14F-4D97-AF65-F5344CB8AC3E}">
        <p14:creationId xmlns:p14="http://schemas.microsoft.com/office/powerpoint/2010/main" val="30097224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12606</TotalTime>
  <Words>6181</Words>
  <Application>Microsoft Office PowerPoint</Application>
  <PresentationFormat>On-screen Show (4:3)</PresentationFormat>
  <Paragraphs>983</Paragraphs>
  <Slides>83</Slides>
  <Notes>21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8" baseType="lpstr">
      <vt:lpstr>MS Mincho</vt:lpstr>
      <vt:lpstr>ＭＳ Ｐゴシック</vt:lpstr>
      <vt:lpstr>?? ??</vt:lpstr>
      <vt:lpstr>Arial</vt:lpstr>
      <vt:lpstr>Arial Rounded MT Bold</vt:lpstr>
      <vt:lpstr>Calibri</vt:lpstr>
      <vt:lpstr>Cambria</vt:lpstr>
      <vt:lpstr>Monotype Sorts</vt:lpstr>
      <vt:lpstr>Symbol</vt:lpstr>
      <vt:lpstr>Tahoma</vt:lpstr>
      <vt:lpstr>Times New Roman</vt:lpstr>
      <vt:lpstr>Wingdings</vt:lpstr>
      <vt:lpstr>Office Theme</vt:lpstr>
      <vt:lpstr>Equation</vt:lpstr>
      <vt:lpstr>Document</vt:lpstr>
      <vt:lpstr>Purchasing Power Parities of Currencies and Real Expenditures – The International Comparison Program (ICP) </vt:lpstr>
      <vt:lpstr>PowerPoint Presentation</vt:lpstr>
      <vt:lpstr>PowerPoint Presentation</vt:lpstr>
      <vt:lpstr>Measuring and comparing Social Welfare</vt:lpstr>
      <vt:lpstr>PowerPoint Presentation</vt:lpstr>
      <vt:lpstr>PPPs - some celebrated examples </vt:lpstr>
      <vt:lpstr>PowerPoint Presentation</vt:lpstr>
      <vt:lpstr>PPPs - basic uses</vt:lpstr>
      <vt:lpstr>PPPs – Main Sources</vt:lpstr>
      <vt:lpstr>PPPs from ICP 2011 (selected countries)</vt:lpstr>
      <vt:lpstr>ICP 2011: 12 Largest Economies in 2011</vt:lpstr>
      <vt:lpstr>Ranking of economies by real per capita GDP and Price levels</vt:lpstr>
      <vt:lpstr>ICP 2011: Regional GDP Shares</vt:lpstr>
      <vt:lpstr>Global Distribution of Income: 2005,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ICP</vt:lpstr>
      <vt:lpstr>ICP Workflow</vt:lpstr>
      <vt:lpstr>ICP/PPP Data Requirements</vt:lpstr>
      <vt:lpstr>ICP/PPP Key Concepts</vt:lpstr>
      <vt:lpstr>ICP Classification</vt:lpstr>
      <vt:lpstr>PowerPoint Presentation</vt:lpstr>
      <vt:lpstr>ICP 2011 -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Law of One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CPD Method – other properties</vt:lpstr>
      <vt:lpstr>CPD Method – other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Economics Dept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Technology Risk</dc:title>
  <dc:creator>Tang</dc:creator>
  <cp:lastModifiedBy>Prasada</cp:lastModifiedBy>
  <cp:revision>2375</cp:revision>
  <cp:lastPrinted>1601-01-01T00:00:00Z</cp:lastPrinted>
  <dcterms:created xsi:type="dcterms:W3CDTF">2000-09-08T05:42:31Z</dcterms:created>
  <dcterms:modified xsi:type="dcterms:W3CDTF">2019-04-16T06:11:21Z</dcterms:modified>
</cp:coreProperties>
</file>